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Muli" panose="020B0604020202020204" charset="0"/>
      <p:regular r:id="rId26"/>
    </p:embeddedFont>
    <p:embeddedFont>
      <p:font typeface="Muli Bold" panose="020B0604020202020204" charset="0"/>
      <p:regular r:id="rId27"/>
    </p:embeddedFont>
    <p:embeddedFont>
      <p:font typeface="Muli Semi-Bold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uli Ultra-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5" d="100"/>
          <a:sy n="35" d="100"/>
        </p:scale>
        <p:origin x="835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UF2isFWsqVSYhbaACYtbgcLi_YjDqpE3GLQIVgkKQg/edit#gid=69851113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google.com/spreadsheets/d/1DUF2isFWsqVSYhbaACYtbgcLi_YjDqpE3GLQIVgkKQg/edit#gid=69851113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UF2isFWsqVSYhbaACYtbgcLi_YjDqpE3GLQIVgkKQg/edit#gid=69851113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UF2isFWsqVSYhbaACYtbgcLi_YjDqpE3GLQIVgkKQg/edit#gid=69851113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UF2isFWsqVSYhbaACYtbgcLi_YjDqpE3GLQIVgkKQg/edit#gid=69851113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UF2isFWsqVSYhbaACYtbgcLi_YjDqpE3GLQIVgkKQg/edit#gid=69851113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4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12" Type="http://schemas.openxmlformats.org/officeDocument/2006/relationships/image" Target="../media/image33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11" Type="http://schemas.openxmlformats.org/officeDocument/2006/relationships/image" Target="../media/image32.jpeg"/><Relationship Id="rId5" Type="http://schemas.openxmlformats.org/officeDocument/2006/relationships/image" Target="../media/image27.jpeg"/><Relationship Id="rId15" Type="http://schemas.openxmlformats.org/officeDocument/2006/relationships/image" Target="../media/image36.jpeg"/><Relationship Id="rId10" Type="http://schemas.openxmlformats.org/officeDocument/2006/relationships/image" Target="../media/image31.jpeg"/><Relationship Id="rId4" Type="http://schemas.openxmlformats.org/officeDocument/2006/relationships/image" Target="../media/image26.jpeg"/><Relationship Id="rId9" Type="http://schemas.openxmlformats.org/officeDocument/2006/relationships/hyperlink" Target="https://docs.google.com/spreadsheets/d/1DUF2isFWsqVSYhbaACYtbgcLi_YjDqpE3GLQIVgkKQg/edit#gid=69851113" TargetMode="External"/><Relationship Id="rId1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spreadsheets/d/1DUF2isFWsqVSYhbaACYtbgcLi_YjDqpE3GLQIVgkKQg/edit#gid=69851113" TargetMode="External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7.sv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svg"/><Relationship Id="rId18" Type="http://schemas.openxmlformats.org/officeDocument/2006/relationships/image" Target="../media/image46.png"/><Relationship Id="rId26" Type="http://schemas.openxmlformats.org/officeDocument/2006/relationships/image" Target="../media/image49.png"/><Relationship Id="rId39" Type="http://schemas.openxmlformats.org/officeDocument/2006/relationships/image" Target="../media/image81.svg"/><Relationship Id="rId21" Type="http://schemas.openxmlformats.org/officeDocument/2006/relationships/image" Target="../media/image65.svg"/><Relationship Id="rId34" Type="http://schemas.openxmlformats.org/officeDocument/2006/relationships/image" Target="../media/image53.png"/><Relationship Id="rId42" Type="http://schemas.openxmlformats.org/officeDocument/2006/relationships/image" Target="../media/image57.png"/><Relationship Id="rId47" Type="http://schemas.openxmlformats.org/officeDocument/2006/relationships/image" Target="../media/image89.svg"/><Relationship Id="rId50" Type="http://schemas.openxmlformats.org/officeDocument/2006/relationships/image" Target="../media/image61.png"/><Relationship Id="rId7" Type="http://schemas.openxmlformats.org/officeDocument/2006/relationships/image" Target="../media/image53.svg"/><Relationship Id="rId2" Type="http://schemas.openxmlformats.org/officeDocument/2006/relationships/image" Target="../media/image5.png"/><Relationship Id="rId16" Type="http://schemas.openxmlformats.org/officeDocument/2006/relationships/image" Target="../media/image6.png"/><Relationship Id="rId29" Type="http://schemas.openxmlformats.org/officeDocument/2006/relationships/image" Target="../media/image71.svg"/><Relationship Id="rId11" Type="http://schemas.openxmlformats.org/officeDocument/2006/relationships/image" Target="../media/image57.svg"/><Relationship Id="rId24" Type="http://schemas.openxmlformats.org/officeDocument/2006/relationships/image" Target="../media/image7.png"/><Relationship Id="rId32" Type="http://schemas.openxmlformats.org/officeDocument/2006/relationships/image" Target="../media/image52.png"/><Relationship Id="rId37" Type="http://schemas.openxmlformats.org/officeDocument/2006/relationships/image" Target="../media/image79.svg"/><Relationship Id="rId40" Type="http://schemas.openxmlformats.org/officeDocument/2006/relationships/image" Target="../media/image56.png"/><Relationship Id="rId45" Type="http://schemas.openxmlformats.org/officeDocument/2006/relationships/image" Target="../media/image87.svg"/><Relationship Id="rId5" Type="http://schemas.openxmlformats.org/officeDocument/2006/relationships/image" Target="../media/image51.svg"/><Relationship Id="rId15" Type="http://schemas.openxmlformats.org/officeDocument/2006/relationships/image" Target="../media/image61.svg"/><Relationship Id="rId23" Type="http://schemas.openxmlformats.org/officeDocument/2006/relationships/image" Target="../media/image67.svg"/><Relationship Id="rId28" Type="http://schemas.openxmlformats.org/officeDocument/2006/relationships/image" Target="../media/image50.png"/><Relationship Id="rId36" Type="http://schemas.openxmlformats.org/officeDocument/2006/relationships/image" Target="../media/image54.png"/><Relationship Id="rId49" Type="http://schemas.openxmlformats.org/officeDocument/2006/relationships/image" Target="../media/image91.svg"/><Relationship Id="rId10" Type="http://schemas.openxmlformats.org/officeDocument/2006/relationships/image" Target="../media/image43.png"/><Relationship Id="rId19" Type="http://schemas.openxmlformats.org/officeDocument/2006/relationships/image" Target="../media/image63.svg"/><Relationship Id="rId31" Type="http://schemas.openxmlformats.org/officeDocument/2006/relationships/image" Target="../media/image73.svg"/><Relationship Id="rId44" Type="http://schemas.openxmlformats.org/officeDocument/2006/relationships/image" Target="../media/image58.png"/><Relationship Id="rId52" Type="http://schemas.openxmlformats.org/officeDocument/2006/relationships/hyperlink" Target="https://docs.google.com/spreadsheets/d/1DUF2isFWsqVSYhbaACYtbgcLi_YjDqpE3GLQIVgkKQg/edit#gid=69851113" TargetMode="External"/><Relationship Id="rId4" Type="http://schemas.openxmlformats.org/officeDocument/2006/relationships/image" Target="../media/image40.png"/><Relationship Id="rId9" Type="http://schemas.openxmlformats.org/officeDocument/2006/relationships/image" Target="../media/image55.svg"/><Relationship Id="rId14" Type="http://schemas.openxmlformats.org/officeDocument/2006/relationships/image" Target="../media/image45.png"/><Relationship Id="rId22" Type="http://schemas.openxmlformats.org/officeDocument/2006/relationships/image" Target="../media/image48.png"/><Relationship Id="rId27" Type="http://schemas.openxmlformats.org/officeDocument/2006/relationships/image" Target="../media/image69.svg"/><Relationship Id="rId30" Type="http://schemas.openxmlformats.org/officeDocument/2006/relationships/image" Target="../media/image51.png"/><Relationship Id="rId35" Type="http://schemas.openxmlformats.org/officeDocument/2006/relationships/image" Target="../media/image77.svg"/><Relationship Id="rId43" Type="http://schemas.openxmlformats.org/officeDocument/2006/relationships/image" Target="../media/image85.svg"/><Relationship Id="rId48" Type="http://schemas.openxmlformats.org/officeDocument/2006/relationships/image" Target="../media/image60.png"/><Relationship Id="rId8" Type="http://schemas.openxmlformats.org/officeDocument/2006/relationships/image" Target="../media/image42.png"/><Relationship Id="rId51" Type="http://schemas.openxmlformats.org/officeDocument/2006/relationships/image" Target="../media/image93.svg"/><Relationship Id="rId3" Type="http://schemas.openxmlformats.org/officeDocument/2006/relationships/image" Target="../media/image7.svg"/><Relationship Id="rId12" Type="http://schemas.openxmlformats.org/officeDocument/2006/relationships/image" Target="../media/image44.png"/><Relationship Id="rId17" Type="http://schemas.openxmlformats.org/officeDocument/2006/relationships/image" Target="../media/image9.svg"/><Relationship Id="rId25" Type="http://schemas.openxmlformats.org/officeDocument/2006/relationships/image" Target="../media/image11.svg"/><Relationship Id="rId33" Type="http://schemas.openxmlformats.org/officeDocument/2006/relationships/image" Target="../media/image75.svg"/><Relationship Id="rId38" Type="http://schemas.openxmlformats.org/officeDocument/2006/relationships/image" Target="../media/image55.png"/><Relationship Id="rId46" Type="http://schemas.openxmlformats.org/officeDocument/2006/relationships/image" Target="../media/image59.png"/><Relationship Id="rId20" Type="http://schemas.openxmlformats.org/officeDocument/2006/relationships/image" Target="../media/image47.png"/><Relationship Id="rId41" Type="http://schemas.openxmlformats.org/officeDocument/2006/relationships/image" Target="../media/image8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UF2isFWsqVSYhbaACYtbgcLi_YjDqpE3GLQIVgkKQg/edit#gid=69851113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UF2isFWsqVSYhbaACYtbgcLi_YjDqpE3GLQIVgkKQg/edit#gid=69851113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7.svg"/><Relationship Id="rId5" Type="http://schemas.openxmlformats.org/officeDocument/2006/relationships/image" Target="../media/image11.png"/><Relationship Id="rId4" Type="http://schemas.openxmlformats.org/officeDocument/2006/relationships/hyperlink" Target="https://docs.google.com/spreadsheets/d/1DUF2isFWsqVSYhbaACYtbgcLi_YjDqpE3GLQIVgkKQg/edit#gid=6985111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UF2isFWsqVSYhbaACYtbgcLi_YjDqpE3GLQIVgkKQg/edit#gid=69851113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60744" y="0"/>
            <a:ext cx="7127256" cy="10287000"/>
          </a:xfrm>
          <a:custGeom>
            <a:avLst/>
            <a:gdLst/>
            <a:ahLst/>
            <a:cxnLst/>
            <a:rect l="l" t="t" r="r" b="b"/>
            <a:pathLst>
              <a:path w="7127256" h="10287000">
                <a:moveTo>
                  <a:pt x="0" y="0"/>
                </a:moveTo>
                <a:lnTo>
                  <a:pt x="7127256" y="0"/>
                </a:lnTo>
                <a:lnTo>
                  <a:pt x="712725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222" t="-828" r="-106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8206613"/>
            <a:ext cx="7151872" cy="1051687"/>
          </a:xfrm>
          <a:prstGeom prst="rect">
            <a:avLst/>
          </a:prstGeom>
          <a:solidFill>
            <a:srgbClr val="FFF6BE"/>
          </a:solidFill>
        </p:spPr>
      </p:sp>
      <p:sp>
        <p:nvSpPr>
          <p:cNvPr id="4" name="Freeform 4"/>
          <p:cNvSpPr/>
          <p:nvPr/>
        </p:nvSpPr>
        <p:spPr>
          <a:xfrm>
            <a:off x="7277100" y="8489569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>
                <a:moveTo>
                  <a:pt x="0" y="0"/>
                </a:moveTo>
                <a:lnTo>
                  <a:pt x="485775" y="0"/>
                </a:lnTo>
                <a:lnTo>
                  <a:pt x="485775" y="485775"/>
                </a:lnTo>
                <a:lnTo>
                  <a:pt x="0" y="4857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1028700"/>
            <a:ext cx="9106202" cy="4278288"/>
            <a:chOff x="0" y="0"/>
            <a:chExt cx="12141603" cy="5704384"/>
          </a:xfrm>
        </p:grpSpPr>
        <p:sp>
          <p:nvSpPr>
            <p:cNvPr id="6" name="TextBox 6"/>
            <p:cNvSpPr txBox="1"/>
            <p:nvPr/>
          </p:nvSpPr>
          <p:spPr>
            <a:xfrm>
              <a:off x="0" y="238125"/>
              <a:ext cx="12141603" cy="4401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500"/>
                </a:lnSpc>
              </a:pPr>
              <a:r>
                <a:rPr lang="en-US" sz="12500" b="1">
                  <a:solidFill>
                    <a:srgbClr val="3D3D3D"/>
                  </a:solidFill>
                  <a:latin typeface="Muli Bold"/>
                  <a:ea typeface="Muli Bold"/>
                  <a:cs typeface="Muli Bold"/>
                  <a:sym typeface="Muli Bold"/>
                </a:rPr>
                <a:t>Time to Harvest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091186"/>
              <a:ext cx="11441268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</a:rPr>
                <a:t>A Business Plan by Beal and Harlow Farms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90720" y="8505762"/>
            <a:ext cx="558963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Investing in a greener tomorrow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249600" y="329577"/>
            <a:ext cx="10704198" cy="3004173"/>
          </a:xfrm>
          <a:prstGeom prst="rect">
            <a:avLst/>
          </a:prstGeom>
          <a:solidFill>
            <a:srgbClr val="FAFAF6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5111213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Target Customers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846144" y="840109"/>
            <a:ext cx="6577280" cy="1983109"/>
            <a:chOff x="0" y="0"/>
            <a:chExt cx="8769706" cy="2644145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8769706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</a:rPr>
                <a:t>Parents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18058"/>
              <a:ext cx="8769706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2" tooltip="https://docs.google.com/spreadsheets/d/1DUF2isFWsqVSYhbaACYtbgcLi_YjDqpE3GLQIVgkKQg/edit#gid=69851113"/>
                </a:rPr>
                <a:t>30-45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97148"/>
              <a:ext cx="8769706" cy="946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2" tooltip="https://docs.google.com/spreadsheets/d/1DUF2isFWsqVSYhbaACYtbgcLi_YjDqpE3GLQIVgkKQg/edit#gid=69851113"/>
                </a:rPr>
                <a:t>Present with ease and wow any audience </a:t>
              </a:r>
            </a:p>
            <a:p>
              <a:pPr algn="l">
                <a:lnSpc>
                  <a:spcPts val="2860"/>
                </a:lnSpc>
              </a:pPr>
              <a:r>
                <a:rPr lang="en-US" sz="22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2" tooltip="https://docs.google.com/spreadsheets/d/1DUF2isFWsqVSYhbaACYtbgcLi_YjDqpE3GLQIVgkKQg/edit#gid=69851113"/>
                </a:rPr>
                <a:t>with Canva Presentations. 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7249600" y="3645449"/>
            <a:ext cx="10704198" cy="3004173"/>
          </a:xfrm>
          <a:prstGeom prst="rect">
            <a:avLst/>
          </a:prstGeom>
          <a:solidFill>
            <a:srgbClr val="FAFAF6"/>
          </a:solidFill>
        </p:spPr>
      </p:sp>
      <p:grpSp>
        <p:nvGrpSpPr>
          <p:cNvPr id="9" name="Group 9"/>
          <p:cNvGrpSpPr/>
          <p:nvPr/>
        </p:nvGrpSpPr>
        <p:grpSpPr>
          <a:xfrm>
            <a:off x="10846144" y="4155982"/>
            <a:ext cx="6577280" cy="1983109"/>
            <a:chOff x="0" y="0"/>
            <a:chExt cx="8769706" cy="264414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8769706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</a:rPr>
                <a:t>New Cooks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18058"/>
              <a:ext cx="8769706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2" tooltip="https://docs.google.com/spreadsheets/d/1DUF2isFWsqVSYhbaACYtbgcLi_YjDqpE3GLQIVgkKQg/edit#gid=69851113"/>
                </a:rPr>
                <a:t>20-30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697148"/>
              <a:ext cx="8769706" cy="946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0"/>
                </a:lnSpc>
              </a:pPr>
              <a:r>
                <a:rPr lang="en-US" sz="22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2" tooltip="https://docs.google.com/spreadsheets/d/1DUF2isFWsqVSYhbaACYtbgcLi_YjDqpE3GLQIVgkKQg/edit#gid=69851113"/>
                </a:rPr>
                <a:t>Choose from over a thousand professionally-made templates to fit any objective or topic. 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7249600" y="6961322"/>
            <a:ext cx="10704198" cy="3004173"/>
          </a:xfrm>
          <a:prstGeom prst="rect">
            <a:avLst/>
          </a:prstGeom>
          <a:solidFill>
            <a:srgbClr val="FAFAF6"/>
          </a:solidFill>
        </p:spPr>
      </p:sp>
      <p:grpSp>
        <p:nvGrpSpPr>
          <p:cNvPr id="14" name="Group 14"/>
          <p:cNvGrpSpPr/>
          <p:nvPr/>
        </p:nvGrpSpPr>
        <p:grpSpPr>
          <a:xfrm>
            <a:off x="10846144" y="7471854"/>
            <a:ext cx="6577280" cy="1983109"/>
            <a:chOff x="0" y="0"/>
            <a:chExt cx="8769706" cy="264414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28575"/>
              <a:ext cx="8769706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</a:rPr>
                <a:t>Shop Owners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18058"/>
              <a:ext cx="8769706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2" tooltip="https://docs.google.com/spreadsheets/d/1DUF2isFWsqVSYhbaACYtbgcLi_YjDqpE3GLQIVgkKQg/edit#gid=69851113"/>
                </a:rPr>
                <a:t>35-65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697148"/>
              <a:ext cx="8769706" cy="946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2" tooltip="https://docs.google.com/spreadsheets/d/1DUF2isFWsqVSYhbaACYtbgcLi_YjDqpE3GLQIVgkKQg/edit#gid=69851113"/>
                </a:rPr>
                <a:t>Make it your own by customizing it with text </a:t>
              </a:r>
            </a:p>
            <a:p>
              <a:pPr algn="l">
                <a:lnSpc>
                  <a:spcPts val="2860"/>
                </a:lnSpc>
              </a:pPr>
              <a:r>
                <a:rPr lang="en-US" sz="22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2" tooltip="https://docs.google.com/spreadsheets/d/1DUF2isFWsqVSYhbaACYtbgcLi_YjDqpE3GLQIVgkKQg/edit#gid=69851113"/>
                </a:rPr>
                <a:t>and photos.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49600" y="329577"/>
            <a:ext cx="2976897" cy="3004173"/>
            <a:chOff x="0" y="0"/>
            <a:chExt cx="3969196" cy="4005564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/>
            <a:srcRect l="33917"/>
            <a:stretch>
              <a:fillRect/>
            </a:stretch>
          </p:blipFill>
          <p:spPr>
            <a:xfrm>
              <a:off x="0" y="0"/>
              <a:ext cx="3969196" cy="4005564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7249600" y="3641413"/>
            <a:ext cx="2976897" cy="3004173"/>
            <a:chOff x="0" y="0"/>
            <a:chExt cx="3969196" cy="4005564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/>
            <a:srcRect l="16969" r="16969"/>
            <a:stretch>
              <a:fillRect/>
            </a:stretch>
          </p:blipFill>
          <p:spPr>
            <a:xfrm>
              <a:off x="0" y="0"/>
              <a:ext cx="3969196" cy="4005564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7249600" y="6961322"/>
            <a:ext cx="2976897" cy="3004173"/>
            <a:chOff x="0" y="0"/>
            <a:chExt cx="3969196" cy="4005564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/>
            <a:srcRect l="16989" r="16989"/>
            <a:stretch>
              <a:fillRect/>
            </a:stretch>
          </p:blipFill>
          <p:spPr>
            <a:xfrm>
              <a:off x="0" y="0"/>
              <a:ext cx="3969196" cy="40055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64993" y="1028700"/>
            <a:ext cx="4096628" cy="8229600"/>
          </a:xfrm>
          <a:prstGeom prst="rect">
            <a:avLst/>
          </a:prstGeom>
          <a:solidFill>
            <a:srgbClr val="FFF2A1"/>
          </a:solidFill>
        </p:spPr>
      </p:sp>
      <p:sp>
        <p:nvSpPr>
          <p:cNvPr id="3" name="AutoShape 3"/>
          <p:cNvSpPr/>
          <p:nvPr/>
        </p:nvSpPr>
        <p:spPr>
          <a:xfrm>
            <a:off x="4952122" y="1028700"/>
            <a:ext cx="4096628" cy="8229600"/>
          </a:xfrm>
          <a:prstGeom prst="rect">
            <a:avLst/>
          </a:prstGeom>
          <a:solidFill>
            <a:srgbClr val="FFF2A1"/>
          </a:solidFill>
        </p:spPr>
      </p:sp>
      <p:sp>
        <p:nvSpPr>
          <p:cNvPr id="4" name="AutoShape 4"/>
          <p:cNvSpPr/>
          <p:nvPr/>
        </p:nvSpPr>
        <p:spPr>
          <a:xfrm>
            <a:off x="9239250" y="1028700"/>
            <a:ext cx="4096628" cy="8229600"/>
          </a:xfrm>
          <a:prstGeom prst="rect">
            <a:avLst/>
          </a:prstGeom>
          <a:solidFill>
            <a:srgbClr val="FFF2A1"/>
          </a:solidFill>
        </p:spPr>
      </p:sp>
      <p:sp>
        <p:nvSpPr>
          <p:cNvPr id="5" name="TextBox 5"/>
          <p:cNvSpPr txBox="1"/>
          <p:nvPr/>
        </p:nvSpPr>
        <p:spPr>
          <a:xfrm>
            <a:off x="1664178" y="2238375"/>
            <a:ext cx="2098258" cy="124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0"/>
              </a:lnSpc>
            </a:pPr>
            <a:r>
              <a:rPr lang="en-US" sz="88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51307" y="2238375"/>
            <a:ext cx="2098258" cy="124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0"/>
              </a:lnSpc>
            </a:pPr>
            <a:r>
              <a:rPr lang="en-US" sz="88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38435" y="2238375"/>
            <a:ext cx="2098258" cy="124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0"/>
              </a:lnSpc>
            </a:pPr>
            <a:r>
              <a:rPr lang="en-US" sz="88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2133" y="4388533"/>
            <a:ext cx="356235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Strengths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2133" y="5236258"/>
            <a:ext cx="3562350" cy="2524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  <a:hlinkClick r:id="rId2" tooltip="https://docs.google.com/spreadsheets/d/1DUF2isFWsqVSYhbaACYtbgcLi_YjDqpE3GLQIVgkKQg/edit#gid=69851113"/>
              </a:rPr>
              <a:t>Present with ease and wow any audience with Canva Presentations. Choose from over a thousand professionally-made templates to fit any topic.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19261" y="4388533"/>
            <a:ext cx="356235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Weaknesses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19261" y="5236258"/>
            <a:ext cx="3562350" cy="2524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  <a:hlinkClick r:id="rId2" tooltip="https://docs.google.com/spreadsheets/d/1DUF2isFWsqVSYhbaACYtbgcLi_YjDqpE3GLQIVgkKQg/edit#gid=69851113"/>
              </a:rPr>
              <a:t>Make it your own by customizing it with text and photos. Apply page animations and transitions to emphasize ideas and make them even more memorable.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25439" y="4388533"/>
            <a:ext cx="352425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Opportunities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25439" y="5236258"/>
            <a:ext cx="3524250" cy="180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  <a:hlinkClick r:id="rId2" tooltip="https://docs.google.com/spreadsheets/d/1DUF2isFWsqVSYhbaACYtbgcLi_YjDqpE3GLQIVgkKQg/edit#gid=69851113"/>
              </a:rPr>
              <a:t>Find the magic and fun in presenting, too, by pressing C for confetti, D for a drumroll, and O for bubbles. 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3526378" y="1028700"/>
            <a:ext cx="4096628" cy="8229600"/>
          </a:xfrm>
          <a:prstGeom prst="rect">
            <a:avLst/>
          </a:prstGeom>
          <a:solidFill>
            <a:srgbClr val="FFF2A1"/>
          </a:solidFill>
        </p:spPr>
      </p:sp>
      <p:sp>
        <p:nvSpPr>
          <p:cNvPr id="15" name="TextBox 15"/>
          <p:cNvSpPr txBox="1"/>
          <p:nvPr/>
        </p:nvSpPr>
        <p:spPr>
          <a:xfrm>
            <a:off x="14525563" y="2238375"/>
            <a:ext cx="2098258" cy="124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0"/>
              </a:lnSpc>
            </a:pPr>
            <a:r>
              <a:rPr lang="en-US" sz="88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93517" y="4388533"/>
            <a:ext cx="356235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Threats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93517" y="5236258"/>
            <a:ext cx="3562350" cy="180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  <a:hlinkClick r:id="rId2" tooltip="https://docs.google.com/spreadsheets/d/1DUF2isFWsqVSYhbaACYtbgcLi_YjDqpE3GLQIVgkKQg/edit#gid=69851113"/>
              </a:rPr>
              <a:t>Collaborate in real-time and feel like you’re in the same room as your teammates or co-presenters.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12000923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Marketing Strategy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2959612"/>
            <a:ext cx="5144505" cy="6298688"/>
          </a:xfrm>
          <a:prstGeom prst="rect">
            <a:avLst/>
          </a:prstGeom>
          <a:solidFill>
            <a:srgbClr val="FFF6BE"/>
          </a:solidFill>
        </p:spPr>
      </p:sp>
      <p:sp>
        <p:nvSpPr>
          <p:cNvPr id="4" name="AutoShape 4"/>
          <p:cNvSpPr/>
          <p:nvPr/>
        </p:nvSpPr>
        <p:spPr>
          <a:xfrm>
            <a:off x="6571748" y="2959612"/>
            <a:ext cx="5144505" cy="6298688"/>
          </a:xfrm>
          <a:prstGeom prst="rect">
            <a:avLst/>
          </a:prstGeom>
          <a:solidFill>
            <a:srgbClr val="FFF6BE"/>
          </a:solidFill>
        </p:spPr>
      </p:sp>
      <p:sp>
        <p:nvSpPr>
          <p:cNvPr id="5" name="AutoShape 5"/>
          <p:cNvSpPr/>
          <p:nvPr/>
        </p:nvSpPr>
        <p:spPr>
          <a:xfrm>
            <a:off x="12114795" y="2959612"/>
            <a:ext cx="5144505" cy="6298688"/>
          </a:xfrm>
          <a:prstGeom prst="rect">
            <a:avLst/>
          </a:prstGeom>
          <a:solidFill>
            <a:srgbClr val="FFF6BE"/>
          </a:solidFill>
        </p:spPr>
      </p:sp>
      <p:grpSp>
        <p:nvGrpSpPr>
          <p:cNvPr id="6" name="Group 6"/>
          <p:cNvGrpSpPr/>
          <p:nvPr/>
        </p:nvGrpSpPr>
        <p:grpSpPr>
          <a:xfrm>
            <a:off x="1674753" y="6108956"/>
            <a:ext cx="3852399" cy="1817880"/>
            <a:chOff x="0" y="0"/>
            <a:chExt cx="5136532" cy="24238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5136532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  <a:hlinkClick r:id="rId2" tooltip="https://docs.google.com/spreadsheets/d/1DUF2isFWsqVSYhbaACYtbgcLi_YjDqpE3GLQIVgkKQg/edit#gid=69851113"/>
                </a:rPr>
                <a:t>Awareness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94243"/>
              <a:ext cx="5136532" cy="1429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0"/>
                </a:lnSpc>
              </a:pPr>
              <a:r>
                <a:rPr lang="en-US" sz="22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2" tooltip="https://docs.google.com/spreadsheets/d/1DUF2isFWsqVSYhbaACYtbgcLi_YjDqpE3GLQIVgkKQg/edit#gid=69851113"/>
                </a:rPr>
                <a:t>Pre-record to present anytime, anywhere with Canva Presentations.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217800" y="6108956"/>
            <a:ext cx="3852399" cy="2179830"/>
            <a:chOff x="0" y="0"/>
            <a:chExt cx="5136532" cy="290644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5136532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  <a:hlinkClick r:id="rId2" tooltip="https://docs.google.com/spreadsheets/d/1DUF2isFWsqVSYhbaACYtbgcLi_YjDqpE3GLQIVgkKQg/edit#gid=69851113"/>
                </a:rPr>
                <a:t>Acquisition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94243"/>
              <a:ext cx="5136532" cy="1912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0"/>
                </a:lnSpc>
              </a:pPr>
              <a:r>
                <a:rPr lang="en-US" sz="22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2" tooltip="https://docs.google.com/spreadsheets/d/1DUF2isFWsqVSYhbaACYtbgcLi_YjDqpE3GLQIVgkKQg/edit#gid=69851113"/>
                </a:rPr>
                <a:t>Add audio or record yourself talking over a presentation, then share your video with everyone.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760848" y="6108956"/>
            <a:ext cx="3852399" cy="1817880"/>
            <a:chOff x="0" y="0"/>
            <a:chExt cx="5136532" cy="242384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5136532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  <a:hlinkClick r:id="rId2" tooltip="https://docs.google.com/spreadsheets/d/1DUF2isFWsqVSYhbaACYtbgcLi_YjDqpE3GLQIVgkKQg/edit#gid=69851113"/>
                </a:rPr>
                <a:t>Activation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94243"/>
              <a:ext cx="5136532" cy="1429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0"/>
                </a:lnSpc>
              </a:pPr>
              <a:r>
                <a:rPr lang="en-US" sz="22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2" tooltip="https://docs.google.com/spreadsheets/d/1DUF2isFWsqVSYhbaACYtbgcLi_YjDqpE3GLQIVgkKQg/edit#gid=69851113"/>
                </a:rPr>
                <a:t>It’s excellent for capturing audiences beyond a one-time event.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74753" y="3495675"/>
            <a:ext cx="385239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17800" y="3495675"/>
            <a:ext cx="385239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60848" y="3495675"/>
            <a:ext cx="385239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03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FDFDF9"/>
          </a:solid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7076993" cy="8229600"/>
          </a:xfrm>
          <a:custGeom>
            <a:avLst/>
            <a:gdLst/>
            <a:ahLst/>
            <a:cxnLst/>
            <a:rect l="l" t="t" r="r" b="b"/>
            <a:pathLst>
              <a:path w="7076993" h="8229600">
                <a:moveTo>
                  <a:pt x="0" y="0"/>
                </a:moveTo>
                <a:lnTo>
                  <a:pt x="7076993" y="0"/>
                </a:lnTo>
                <a:lnTo>
                  <a:pt x="707699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372" r="-4765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4850" y="1028700"/>
            <a:ext cx="6974450" cy="8229600"/>
            <a:chOff x="0" y="0"/>
            <a:chExt cx="9299266" cy="10972800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9299266" cy="264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65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Marketing Strategy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770585"/>
              <a:ext cx="9299266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  <a:hlinkClick r:id="rId3" tooltip="https://docs.google.com/spreadsheets/d/1DUF2isFWsqVSYhbaACYtbgcLi_YjDqpE3GLQIVgkKQg/edit#gid=69851113"/>
                </a:rPr>
                <a:t>Retention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793403"/>
              <a:ext cx="9299266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0"/>
                </a:lnSpc>
              </a:pPr>
              <a:r>
                <a:rPr lang="en-US" sz="22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3" tooltip="https://docs.google.com/spreadsheets/d/1DUF2isFWsqVSYhbaACYtbgcLi_YjDqpE3GLQIVgkKQg/edit#gid=69851113"/>
                </a:rPr>
                <a:t>Engage with your audience too using Live Q&amp;A.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386785"/>
              <a:ext cx="9299266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  <a:hlinkClick r:id="rId3" tooltip="https://docs.google.com/spreadsheets/d/1DUF2isFWsqVSYhbaACYtbgcLi_YjDqpE3GLQIVgkKQg/edit#gid=69851113"/>
                </a:rPr>
                <a:t>Revenue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409603"/>
              <a:ext cx="9299266" cy="946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0"/>
                </a:lnSpc>
              </a:pPr>
              <a:r>
                <a:rPr lang="en-US" sz="22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3" tooltip="https://docs.google.com/spreadsheets/d/1DUF2isFWsqVSYhbaACYtbgcLi_YjDqpE3GLQIVgkKQg/edit#gid=69851113"/>
                </a:rPr>
                <a:t>Send surveys your audience can answer on their devices.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485585"/>
              <a:ext cx="9299266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  <a:hlinkClick r:id="rId3" tooltip="https://docs.google.com/spreadsheets/d/1DUF2isFWsqVSYhbaACYtbgcLi_YjDqpE3GLQIVgkKQg/edit#gid=69851113"/>
                </a:rPr>
                <a:t>Referral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508403"/>
              <a:ext cx="9299266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0"/>
                </a:lnSpc>
              </a:pPr>
              <a:r>
                <a:rPr lang="en-US" sz="22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3" tooltip="https://docs.google.com/spreadsheets/d/1DUF2isFWsqVSYhbaACYtbgcLi_YjDqpE3GLQIVgkKQg/edit#gid=69851113"/>
                </a:rPr>
                <a:t>Finally, present like a pro using presenter view. 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518471" y="0"/>
            <a:ext cx="11769529" cy="10287000"/>
          </a:xfrm>
          <a:prstGeom prst="rect">
            <a:avLst/>
          </a:prstGeom>
          <a:solidFill>
            <a:srgbClr val="FFF2A1"/>
          </a:solidFill>
        </p:spPr>
      </p:sp>
      <p:sp>
        <p:nvSpPr>
          <p:cNvPr id="3" name="Freeform 3"/>
          <p:cNvSpPr/>
          <p:nvPr/>
        </p:nvSpPr>
        <p:spPr>
          <a:xfrm>
            <a:off x="7336938" y="925417"/>
            <a:ext cx="10132595" cy="4803333"/>
          </a:xfrm>
          <a:custGeom>
            <a:avLst/>
            <a:gdLst/>
            <a:ahLst/>
            <a:cxnLst/>
            <a:rect l="l" t="t" r="r" b="b"/>
            <a:pathLst>
              <a:path w="10132595" h="4803333">
                <a:moveTo>
                  <a:pt x="0" y="0"/>
                </a:moveTo>
                <a:lnTo>
                  <a:pt x="10132595" y="0"/>
                </a:lnTo>
                <a:lnTo>
                  <a:pt x="10132595" y="4803334"/>
                </a:lnTo>
                <a:lnTo>
                  <a:pt x="0" y="4803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105" b="-2910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36938" y="6033441"/>
            <a:ext cx="10132595" cy="3328142"/>
          </a:xfrm>
          <a:custGeom>
            <a:avLst/>
            <a:gdLst/>
            <a:ahLst/>
            <a:cxnLst/>
            <a:rect l="l" t="t" r="r" b="b"/>
            <a:pathLst>
              <a:path w="10132595" h="3328142">
                <a:moveTo>
                  <a:pt x="0" y="0"/>
                </a:moveTo>
                <a:lnTo>
                  <a:pt x="10132595" y="0"/>
                </a:lnTo>
                <a:lnTo>
                  <a:pt x="10132595" y="3328142"/>
                </a:lnTo>
                <a:lnTo>
                  <a:pt x="0" y="3328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913" b="-31911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3024052"/>
            <a:ext cx="4339766" cy="4257946"/>
            <a:chOff x="0" y="0"/>
            <a:chExt cx="5786354" cy="5677261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5786354" cy="2255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</a:rPr>
                <a:t>How we've expanded our lands over the years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44738"/>
              <a:ext cx="5786354" cy="2832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4" tooltip="https://docs.google.com/spreadsheets/d/1DUF2isFWsqVSYhbaACYtbgcLi_YjDqpE3GLQIVgkKQg/edit#gid=69851113"/>
                </a:rPr>
                <a:t>Feel calm and confident with a private screen to read your script and notes, view a timer, and know your upcoming slides.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96720" y="1028700"/>
            <a:ext cx="1009456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Pricing Plans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559526" y="3039778"/>
          <a:ext cx="17168947" cy="6353918"/>
        </p:xfrm>
        <a:graphic>
          <a:graphicData uri="http://schemas.openxmlformats.org/drawingml/2006/table">
            <a:tbl>
              <a:tblPr/>
              <a:tblGrid>
                <a:gridCol w="2861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1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1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1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14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14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22047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D3D3D"/>
                          </a:solidFill>
                          <a:latin typeface="Muli Ultra-Bold"/>
                          <a:ea typeface="Muli Ultra-Bold"/>
                          <a:cs typeface="Muli Ultra-Bold"/>
                          <a:sym typeface="Muli Ultra-Bold"/>
                        </a:rPr>
                        <a:t>Plan Options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D3D3D"/>
                          </a:solidFill>
                          <a:latin typeface="Muli Ultra-Bold"/>
                          <a:ea typeface="Muli Ultra-Bold"/>
                          <a:cs typeface="Muli Ultra-Bold"/>
                          <a:sym typeface="Muli Ultra-Bold"/>
                        </a:rPr>
                        <a:t>Land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D3D3D"/>
                          </a:solidFill>
                          <a:latin typeface="Muli Ultra-Bold"/>
                          <a:ea typeface="Muli Ultra-Bold"/>
                          <a:cs typeface="Muli Ultra-Bold"/>
                          <a:sym typeface="Muli Ultra-Bold"/>
                        </a:rPr>
                        <a:t>Crop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D3D3D"/>
                          </a:solidFill>
                          <a:latin typeface="Muli Ultra-Bold"/>
                          <a:ea typeface="Muli Ultra-Bold"/>
                          <a:cs typeface="Muli Ultra-Bold"/>
                          <a:sym typeface="Muli Ultra-Bold"/>
                        </a:rPr>
                        <a:t>Farmer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D3D3D"/>
                          </a:solidFill>
                          <a:latin typeface="Muli Ultra-Bold"/>
                          <a:ea typeface="Muli Ultra-Bold"/>
                          <a:cs typeface="Muli Ultra-Bold"/>
                          <a:sym typeface="Muli Ultra-Bold"/>
                        </a:rPr>
                        <a:t>Location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D3D3D"/>
                          </a:solidFill>
                          <a:latin typeface="Muli Ultra-Bold"/>
                          <a:ea typeface="Muli Ultra-Bold"/>
                          <a:cs typeface="Muli Ultra-Bold"/>
                          <a:sym typeface="Muli Ultra-Bold"/>
                        </a:rPr>
                        <a:t>Staff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7968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3D3D3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Free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7968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3D3D3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Basic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7968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3D3D3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Optimal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7968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3D3D3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Premium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10341098" y="8799049"/>
            <a:ext cx="423744" cy="334010"/>
          </a:xfrm>
          <a:custGeom>
            <a:avLst/>
            <a:gdLst/>
            <a:ahLst/>
            <a:cxnLst/>
            <a:rect l="l" t="t" r="r" b="b"/>
            <a:pathLst>
              <a:path w="423744" h="334010">
                <a:moveTo>
                  <a:pt x="0" y="0"/>
                </a:moveTo>
                <a:lnTo>
                  <a:pt x="423744" y="0"/>
                </a:lnTo>
                <a:lnTo>
                  <a:pt x="423744" y="334010"/>
                </a:lnTo>
                <a:lnTo>
                  <a:pt x="0" y="334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18761" y="7480167"/>
            <a:ext cx="423744" cy="334010"/>
          </a:xfrm>
          <a:custGeom>
            <a:avLst/>
            <a:gdLst/>
            <a:ahLst/>
            <a:cxnLst/>
            <a:rect l="l" t="t" r="r" b="b"/>
            <a:pathLst>
              <a:path w="423744" h="334010">
                <a:moveTo>
                  <a:pt x="0" y="0"/>
                </a:moveTo>
                <a:lnTo>
                  <a:pt x="423744" y="0"/>
                </a:lnTo>
                <a:lnTo>
                  <a:pt x="423744" y="334010"/>
                </a:lnTo>
                <a:lnTo>
                  <a:pt x="0" y="334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89150" y="7480167"/>
            <a:ext cx="423744" cy="334010"/>
          </a:xfrm>
          <a:custGeom>
            <a:avLst/>
            <a:gdLst/>
            <a:ahLst/>
            <a:cxnLst/>
            <a:rect l="l" t="t" r="r" b="b"/>
            <a:pathLst>
              <a:path w="423744" h="334010">
                <a:moveTo>
                  <a:pt x="0" y="0"/>
                </a:moveTo>
                <a:lnTo>
                  <a:pt x="423744" y="0"/>
                </a:lnTo>
                <a:lnTo>
                  <a:pt x="423744" y="334010"/>
                </a:lnTo>
                <a:lnTo>
                  <a:pt x="0" y="334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79218" y="4910820"/>
            <a:ext cx="425166" cy="335131"/>
          </a:xfrm>
          <a:custGeom>
            <a:avLst/>
            <a:gdLst/>
            <a:ahLst/>
            <a:cxnLst/>
            <a:rect l="l" t="t" r="r" b="b"/>
            <a:pathLst>
              <a:path w="425166" h="335131">
                <a:moveTo>
                  <a:pt x="0" y="0"/>
                </a:moveTo>
                <a:lnTo>
                  <a:pt x="425166" y="0"/>
                </a:lnTo>
                <a:lnTo>
                  <a:pt x="425166" y="335130"/>
                </a:lnTo>
                <a:lnTo>
                  <a:pt x="0" y="335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185072" y="6178637"/>
            <a:ext cx="423744" cy="334010"/>
          </a:xfrm>
          <a:custGeom>
            <a:avLst/>
            <a:gdLst/>
            <a:ahLst/>
            <a:cxnLst/>
            <a:rect l="l" t="t" r="r" b="b"/>
            <a:pathLst>
              <a:path w="423744" h="334010">
                <a:moveTo>
                  <a:pt x="0" y="0"/>
                </a:moveTo>
                <a:lnTo>
                  <a:pt x="423744" y="0"/>
                </a:lnTo>
                <a:lnTo>
                  <a:pt x="423744" y="334010"/>
                </a:lnTo>
                <a:lnTo>
                  <a:pt x="0" y="334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76665" y="0"/>
            <a:ext cx="8611335" cy="10287000"/>
          </a:xfrm>
          <a:custGeom>
            <a:avLst/>
            <a:gdLst/>
            <a:ahLst/>
            <a:cxnLst/>
            <a:rect l="l" t="t" r="r" b="b"/>
            <a:pathLst>
              <a:path w="8611335" h="10287000">
                <a:moveTo>
                  <a:pt x="0" y="0"/>
                </a:moveTo>
                <a:lnTo>
                  <a:pt x="8611335" y="0"/>
                </a:lnTo>
                <a:lnTo>
                  <a:pt x="861133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83" r="-6314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417352"/>
            <a:ext cx="7151872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Planting a Better Tomorrow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8206613"/>
            <a:ext cx="7151872" cy="1051687"/>
          </a:xfrm>
          <a:prstGeom prst="rect">
            <a:avLst/>
          </a:prstGeom>
          <a:solidFill>
            <a:srgbClr val="FFF6BE"/>
          </a:solidFill>
        </p:spPr>
      </p:sp>
      <p:sp>
        <p:nvSpPr>
          <p:cNvPr id="5" name="TextBox 5"/>
          <p:cNvSpPr txBox="1"/>
          <p:nvPr/>
        </p:nvSpPr>
        <p:spPr>
          <a:xfrm>
            <a:off x="1694532" y="8440357"/>
            <a:ext cx="4265479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</a:rPr>
              <a:t>A 4-Step Process</a:t>
            </a:r>
          </a:p>
        </p:txBody>
      </p:sp>
      <p:sp>
        <p:nvSpPr>
          <p:cNvPr id="6" name="Freeform 6"/>
          <p:cNvSpPr/>
          <p:nvPr/>
        </p:nvSpPr>
        <p:spPr>
          <a:xfrm>
            <a:off x="7277100" y="8489569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>
                <a:moveTo>
                  <a:pt x="0" y="0"/>
                </a:moveTo>
                <a:lnTo>
                  <a:pt x="485775" y="0"/>
                </a:lnTo>
                <a:lnTo>
                  <a:pt x="485775" y="485775"/>
                </a:lnTo>
                <a:lnTo>
                  <a:pt x="0" y="4857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345451" y="6200240"/>
            <a:ext cx="8540246" cy="3769879"/>
          </a:xfrm>
          <a:prstGeom prst="rect">
            <a:avLst/>
          </a:prstGeom>
          <a:solidFill>
            <a:srgbClr val="FAFAF6"/>
          </a:solidFill>
        </p:spPr>
      </p:sp>
      <p:sp>
        <p:nvSpPr>
          <p:cNvPr id="3" name="TextBox 3"/>
          <p:cNvSpPr txBox="1"/>
          <p:nvPr/>
        </p:nvSpPr>
        <p:spPr>
          <a:xfrm>
            <a:off x="2440877" y="533400"/>
            <a:ext cx="1340624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Partnering with Beal and Harlow</a:t>
            </a:r>
          </a:p>
        </p:txBody>
      </p:sp>
      <p:sp>
        <p:nvSpPr>
          <p:cNvPr id="4" name="AutoShape 4"/>
          <p:cNvSpPr/>
          <p:nvPr/>
        </p:nvSpPr>
        <p:spPr>
          <a:xfrm>
            <a:off x="9345451" y="2096035"/>
            <a:ext cx="8540246" cy="3769879"/>
          </a:xfrm>
          <a:prstGeom prst="rect">
            <a:avLst/>
          </a:prstGeom>
          <a:solidFill>
            <a:srgbClr val="FAFAF6"/>
          </a:solidFill>
        </p:spPr>
      </p:sp>
      <p:sp>
        <p:nvSpPr>
          <p:cNvPr id="5" name="AutoShape 5"/>
          <p:cNvSpPr/>
          <p:nvPr/>
        </p:nvSpPr>
        <p:spPr>
          <a:xfrm>
            <a:off x="402303" y="6200240"/>
            <a:ext cx="8540246" cy="3769879"/>
          </a:xfrm>
          <a:prstGeom prst="rect">
            <a:avLst/>
          </a:prstGeom>
          <a:solidFill>
            <a:srgbClr val="FAFAF6"/>
          </a:solidFill>
        </p:spPr>
      </p:sp>
      <p:sp>
        <p:nvSpPr>
          <p:cNvPr id="6" name="AutoShape 6"/>
          <p:cNvSpPr/>
          <p:nvPr/>
        </p:nvSpPr>
        <p:spPr>
          <a:xfrm>
            <a:off x="402303" y="2096035"/>
            <a:ext cx="8540246" cy="3769879"/>
          </a:xfrm>
          <a:prstGeom prst="rect">
            <a:avLst/>
          </a:prstGeom>
          <a:solidFill>
            <a:srgbClr val="FAFAF6"/>
          </a:solidFill>
        </p:spPr>
      </p:sp>
      <p:grpSp>
        <p:nvGrpSpPr>
          <p:cNvPr id="7" name="Group 7"/>
          <p:cNvGrpSpPr/>
          <p:nvPr/>
        </p:nvGrpSpPr>
        <p:grpSpPr>
          <a:xfrm>
            <a:off x="962025" y="3957025"/>
            <a:ext cx="7214848" cy="1465455"/>
            <a:chOff x="0" y="0"/>
            <a:chExt cx="9619798" cy="1953940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961979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  <a:hlinkClick r:id="rId2" tooltip="https://docs.google.com/spreadsheets/d/1DUF2isFWsqVSYhbaACYtbgcLi_YjDqpE3GLQIVgkKQg/edit#gid=69851113"/>
                </a:rPr>
                <a:t>Visit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06943"/>
              <a:ext cx="9619798" cy="946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2" tooltip="https://docs.google.com/spreadsheets/d/1DUF2isFWsqVSYhbaACYtbgcLi_YjDqpE3GLQIVgkKQg/edit#gid=69851113"/>
                </a:rPr>
                <a:t>Present with ease and wow any audience </a:t>
              </a:r>
            </a:p>
            <a:p>
              <a:pPr algn="l">
                <a:lnSpc>
                  <a:spcPts val="2860"/>
                </a:lnSpc>
              </a:pPr>
              <a:r>
                <a:rPr lang="en-US" sz="22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2" tooltip="https://docs.google.com/spreadsheets/d/1DUF2isFWsqVSYhbaACYtbgcLi_YjDqpE3GLQIVgkKQg/edit#gid=69851113"/>
                </a:rPr>
                <a:t>with Canva Presentations. 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62025" y="2539469"/>
            <a:ext cx="385239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01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62025" y="8061230"/>
            <a:ext cx="7414598" cy="1455930"/>
            <a:chOff x="0" y="0"/>
            <a:chExt cx="9886131" cy="194124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9886131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  <a:hlinkClick r:id="rId2" tooltip="https://docs.google.com/spreadsheets/d/1DUF2isFWsqVSYhbaACYtbgcLi_YjDqpE3GLQIVgkKQg/edit#gid=69851113"/>
                </a:rPr>
                <a:t>Grow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94243"/>
              <a:ext cx="9886131" cy="946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2" tooltip="https://docs.google.com/spreadsheets/d/1DUF2isFWsqVSYhbaACYtbgcLi_YjDqpE3GLQIVgkKQg/edit#gid=69851113"/>
                </a:rPr>
                <a:t>Make it your own by customizing it </a:t>
              </a:r>
            </a:p>
            <a:p>
              <a:pPr algn="l">
                <a:lnSpc>
                  <a:spcPts val="2860"/>
                </a:lnSpc>
              </a:pPr>
              <a:r>
                <a:rPr lang="en-US" sz="22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2" tooltip="https://docs.google.com/spreadsheets/d/1DUF2isFWsqVSYhbaACYtbgcLi_YjDqpE3GLQIVgkKQg/edit#gid=69851113"/>
                </a:rPr>
                <a:t>with text and photos. 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62025" y="6643675"/>
            <a:ext cx="385239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03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030612" y="3957025"/>
            <a:ext cx="7295363" cy="1455930"/>
            <a:chOff x="0" y="0"/>
            <a:chExt cx="9727150" cy="194124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972715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  <a:hlinkClick r:id="rId2" tooltip="https://docs.google.com/spreadsheets/d/1DUF2isFWsqVSYhbaACYtbgcLi_YjDqpE3GLQIVgkKQg/edit#gid=69851113"/>
                </a:rPr>
                <a:t>Plant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94243"/>
              <a:ext cx="9727150" cy="946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0"/>
                </a:lnSpc>
              </a:pPr>
              <a:r>
                <a:rPr lang="en-US" sz="22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2" tooltip="https://docs.google.com/spreadsheets/d/1DUF2isFWsqVSYhbaACYtbgcLi_YjDqpE3GLQIVgkKQg/edit#gid=69851113"/>
                </a:rPr>
                <a:t>Choose from over a thousand professionally-made templates to fit any objective or topic.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030612" y="2539469"/>
            <a:ext cx="385239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02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030612" y="8061230"/>
            <a:ext cx="7295363" cy="1455930"/>
            <a:chOff x="0" y="0"/>
            <a:chExt cx="9727150" cy="194124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28575"/>
              <a:ext cx="972715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  <a:hlinkClick r:id="rId2" tooltip="https://docs.google.com/spreadsheets/d/1DUF2isFWsqVSYhbaACYtbgcLi_YjDqpE3GLQIVgkKQg/edit#gid=69851113"/>
                </a:rPr>
                <a:t>Analyze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94243"/>
              <a:ext cx="9727150" cy="946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0"/>
                </a:lnSpc>
              </a:pPr>
              <a:r>
                <a:rPr lang="en-US" sz="22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2" tooltip="https://docs.google.com/spreadsheets/d/1DUF2isFWsqVSYhbaACYtbgcLi_YjDqpE3GLQIVgkKQg/edit#gid=69851113"/>
                </a:rPr>
                <a:t>Apply page animations and transitions to emphasize ideas and make them even more memorable. 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030612" y="6643675"/>
            <a:ext cx="385239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03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771555" y="4935713"/>
          <a:ext cx="16744890" cy="3189481"/>
        </p:xfrm>
        <a:graphic>
          <a:graphicData uri="http://schemas.openxmlformats.org/drawingml/2006/table">
            <a:tbl>
              <a:tblPr/>
              <a:tblGrid>
                <a:gridCol w="2790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90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90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90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61964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D3D3D"/>
                          </a:solidFill>
                          <a:latin typeface="Muli Ultra-Bold"/>
                          <a:ea typeface="Muli Ultra-Bold"/>
                          <a:cs typeface="Muli Ultra-Bold"/>
                          <a:sym typeface="Muli Ultra-Bold"/>
                        </a:rPr>
                        <a:t>Q1 2025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D3D3D"/>
                          </a:solidFill>
                          <a:latin typeface="Muli Ultra-Bold"/>
                          <a:ea typeface="Muli Ultra-Bold"/>
                          <a:cs typeface="Muli Ultra-Bold"/>
                          <a:sym typeface="Muli Ultra-Bold"/>
                        </a:rPr>
                        <a:t>Q2 2025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D3D3D"/>
                          </a:solidFill>
                          <a:latin typeface="Muli Ultra-Bold"/>
                          <a:ea typeface="Muli Ultra-Bold"/>
                          <a:cs typeface="Muli Ultra-Bold"/>
                          <a:sym typeface="Muli Ultra-Bold"/>
                        </a:rPr>
                        <a:t>Q3 2025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D3D3D"/>
                          </a:solidFill>
                          <a:latin typeface="Muli Ultra-Bold"/>
                          <a:ea typeface="Muli Ultra-Bold"/>
                          <a:cs typeface="Muli Ultra-Bold"/>
                          <a:sym typeface="Muli Ultra-Bold"/>
                        </a:rPr>
                        <a:t>Q4 2025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D3D3D"/>
                          </a:solidFill>
                          <a:latin typeface="Muli Ultra-Bold"/>
                          <a:ea typeface="Muli Ultra-Bold"/>
                          <a:cs typeface="Muli Ultra-Bold"/>
                          <a:sym typeface="Muli Ultra-Bold"/>
                        </a:rPr>
                        <a:t>Q1 2026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D3D3D"/>
                          </a:solidFill>
                          <a:latin typeface="Muli Ultra-Bold"/>
                          <a:ea typeface="Muli Ultra-Bold"/>
                          <a:cs typeface="Muli Ultra-Bold"/>
                          <a:sym typeface="Muli Ultra-Bold"/>
                        </a:rPr>
                        <a:t>Present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517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3D3D3D"/>
                          </a:solidFill>
                          <a:latin typeface="Muli"/>
                          <a:ea typeface="Muli"/>
                          <a:cs typeface="Muli"/>
                          <a:sym typeface="Muli"/>
                          <a:hlinkClick r:id="rId2" tooltip="https://docs.google.com/spreadsheets/d/1DUF2isFWsqVSYhbaACYtbgcLi_YjDqpE3GLQIVgkKQg/edit#gid=69851113"/>
                        </a:rPr>
                        <a:t>Employed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3D3D3D"/>
                          </a:solidFill>
                          <a:latin typeface="Muli"/>
                          <a:ea typeface="Muli"/>
                          <a:cs typeface="Muli"/>
                          <a:sym typeface="Muli"/>
                          <a:hlinkClick r:id="rId2" tooltip="https://docs.google.com/spreadsheets/d/1DUF2isFWsqVSYhbaACYtbgcLi_YjDqpE3GLQIVgkKQg/edit#gid=69851113"/>
                        </a:rPr>
                        <a:t>20,000 farmers nationwide</a:t>
                      </a: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3D3D3D"/>
                          </a:solidFill>
                          <a:latin typeface="Muli"/>
                          <a:ea typeface="Muli"/>
                          <a:cs typeface="Muli"/>
                          <a:sym typeface="Muli"/>
                          <a:hlinkClick r:id="rId2" tooltip="https://docs.google.com/spreadsheets/d/1DUF2isFWsqVSYhbaACYtbgcLi_YjDqpE3GLQIVgkKQg/edit#gid=69851113"/>
                        </a:rPr>
                        <a:t>Bought 25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3D3D3D"/>
                          </a:solidFill>
                          <a:latin typeface="Muli"/>
                          <a:ea typeface="Muli"/>
                          <a:cs typeface="Muli"/>
                          <a:sym typeface="Muli"/>
                          <a:hlinkClick r:id="rId2" tooltip="https://docs.google.com/spreadsheets/d/1DUF2isFWsqVSYhbaACYtbgcLi_YjDqpE3GLQIVgkKQg/edit#gid=69851113"/>
                        </a:rPr>
                        <a:t>new tractors</a:t>
                      </a: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3D3D3D"/>
                          </a:solidFill>
                          <a:latin typeface="Muli"/>
                          <a:ea typeface="Muli"/>
                          <a:cs typeface="Muli"/>
                          <a:sym typeface="Muli"/>
                          <a:hlinkClick r:id="rId2" tooltip="https://docs.google.com/spreadsheets/d/1DUF2isFWsqVSYhbaACYtbgcLi_YjDqpE3GLQIVgkKQg/edit#gid=69851113"/>
                        </a:rPr>
                        <a:t>Switched to better packaging</a:t>
                      </a: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3D3D3D"/>
                          </a:solidFill>
                          <a:latin typeface="Muli"/>
                          <a:ea typeface="Muli"/>
                          <a:cs typeface="Muli"/>
                          <a:sym typeface="Muli"/>
                          <a:hlinkClick r:id="rId2" tooltip="https://docs.google.com/spreadsheets/d/1DUF2isFWsqVSYhbaACYtbgcLi_YjDqpE3GLQIVgkKQg/edit#gid=69851113"/>
                        </a:rPr>
                        <a:t>Bought 5 new warehouses</a:t>
                      </a: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3D3D3D"/>
                          </a:solidFill>
                          <a:latin typeface="Muli"/>
                          <a:ea typeface="Muli"/>
                          <a:cs typeface="Muli"/>
                          <a:sym typeface="Muli"/>
                          <a:hlinkClick r:id="rId2" tooltip="https://docs.google.com/spreadsheets/d/1DUF2isFWsqVSYhbaACYtbgcLi_YjDqpE3GLQIVgkKQg/edit#gid=69851113"/>
                        </a:rPr>
                        <a:t>Built a new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3D3D3D"/>
                          </a:solidFill>
                          <a:latin typeface="Muli"/>
                          <a:ea typeface="Muli"/>
                          <a:cs typeface="Muli"/>
                          <a:sym typeface="Muli"/>
                          <a:hlinkClick r:id="rId2" tooltip="https://docs.google.com/spreadsheets/d/1DUF2isFWsqVSYhbaACYtbgcLi_YjDqpE3GLQIVgkKQg/edit#gid=69851113"/>
                        </a:rPr>
                        <a:t>main office</a:t>
                      </a: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3D3D3D"/>
                          </a:solidFill>
                          <a:latin typeface="Muli"/>
                          <a:ea typeface="Muli"/>
                          <a:cs typeface="Muli"/>
                          <a:sym typeface="Muli"/>
                          <a:hlinkClick r:id="rId2" tooltip="https://docs.google.com/spreadsheets/d/1DUF2isFWsqVSYhbaACYtbgcLi_YjDqpE3GLQIVgkKQg/edit#gid=69851113"/>
                        </a:rPr>
                        <a:t>Exported to more than 20 countries</a:t>
                      </a: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552521" y="1994156"/>
            <a:ext cx="15111802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Investment Timeline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98266"/>
            <a:ext cx="7318863" cy="3745234"/>
            <a:chOff x="0" y="0"/>
            <a:chExt cx="9758484" cy="499364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9758484" cy="264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65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Current Business Growth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500337"/>
              <a:ext cx="6562492" cy="1493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</a:rPr>
                <a:t>Beal and Harlow is continuing to grow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FAFAF6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1252" y="356055"/>
            <a:ext cx="8009496" cy="954265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6641618"/>
            <a:ext cx="7119113" cy="2187846"/>
            <a:chOff x="0" y="0"/>
            <a:chExt cx="9492151" cy="2917128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9492151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Company revenue over the past year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27604"/>
              <a:ext cx="9492151" cy="1689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3" tooltip="https://docs.google.com/spreadsheets/d/1DUF2isFWsqVSYhbaACYtbgcLi_YjDqpE3GLQIVgkKQg/edit#gid=69851113"/>
                </a:rPr>
                <a:t>Visualize complicated and dense information with charts and graphs. These help people process and remember data quickly.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3992325"/>
            <a:ext cx="18288000" cy="6312670"/>
          </a:xfrm>
          <a:prstGeom prst="rect">
            <a:avLst/>
          </a:prstGeom>
          <a:solidFill>
            <a:srgbClr val="FAFAF6"/>
          </a:solidFill>
        </p:spPr>
      </p:sp>
      <p:sp>
        <p:nvSpPr>
          <p:cNvPr id="3" name="Freeform 3"/>
          <p:cNvSpPr/>
          <p:nvPr/>
        </p:nvSpPr>
        <p:spPr>
          <a:xfrm>
            <a:off x="1028700" y="4854466"/>
            <a:ext cx="8992881" cy="4403834"/>
          </a:xfrm>
          <a:custGeom>
            <a:avLst/>
            <a:gdLst/>
            <a:ahLst/>
            <a:cxnLst/>
            <a:rect l="l" t="t" r="r" b="b"/>
            <a:pathLst>
              <a:path w="8992881" h="4403834">
                <a:moveTo>
                  <a:pt x="0" y="0"/>
                </a:moveTo>
                <a:lnTo>
                  <a:pt x="8992881" y="0"/>
                </a:lnTo>
                <a:lnTo>
                  <a:pt x="8992881" y="4403834"/>
                </a:lnTo>
                <a:lnTo>
                  <a:pt x="0" y="4403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617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57275"/>
            <a:ext cx="13853452" cy="2036240"/>
            <a:chOff x="0" y="0"/>
            <a:chExt cx="18471269" cy="2714987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8471269" cy="1320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65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The Healthier Option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83679"/>
              <a:ext cx="13499727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</a:rPr>
                <a:t>The journey of Beal and Harlow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459161" y="5645932"/>
            <a:ext cx="5500515" cy="298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  <a:hlinkClick r:id="rId3" tooltip="https://docs.google.com/spreadsheets/d/1DUF2isFWsqVSYhbaACYtbgcLi_YjDqpE3GLQIVgkKQg/edit#gid=69851113"/>
              </a:rPr>
              <a:t>Present with ease and wow any audience with Canva Presentations. Choose from over a thousand professionally-made templates to fit any objective or topic. Make it your own by customizing it with text and photos.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14325" y="304800"/>
            <a:ext cx="17659350" cy="9677400"/>
          </a:xfrm>
          <a:prstGeom prst="rect">
            <a:avLst/>
          </a:prstGeom>
          <a:solidFill>
            <a:srgbClr val="FFF6B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253" y="499334"/>
            <a:ext cx="8840311" cy="587922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37033"/>
            <a:ext cx="6852413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Predicted Business Growth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702675"/>
            <a:ext cx="6852413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</a:rPr>
              <a:t>Where we're headed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825782" y="6575154"/>
            <a:ext cx="7240090" cy="2683146"/>
            <a:chOff x="0" y="0"/>
            <a:chExt cx="9653454" cy="3577528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9653454" cy="1298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How we see B&amp;H growing </a:t>
              </a:r>
            </a:p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in the next decade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888004"/>
              <a:ext cx="9653454" cy="1689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3" tooltip="https://docs.google.com/spreadsheets/d/1DUF2isFWsqVSYhbaACYtbgcLi_YjDqpE3GLQIVgkKQg/edit#gid=69851113"/>
                </a:rPr>
                <a:t>Visualize complicated and dense information with charts and graphs. These help people process and remember data quickly. 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11487" cy="10287000"/>
          </a:xfrm>
          <a:prstGeom prst="rect">
            <a:avLst/>
          </a:prstGeom>
          <a:solidFill>
            <a:srgbClr val="FDFDF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078" y="2172466"/>
            <a:ext cx="8165332" cy="776627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71710"/>
            <a:ext cx="6929887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Funding Requirements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34800" y="1000125"/>
            <a:ext cx="6929887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</a:rPr>
              <a:t>Continuous investment is critical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6575154"/>
            <a:ext cx="7119113" cy="2683146"/>
            <a:chOff x="0" y="0"/>
            <a:chExt cx="9492151" cy="3577528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9492151" cy="1298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Areas to study and focus on </a:t>
              </a:r>
            </a:p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in the next quarter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888004"/>
              <a:ext cx="9492151" cy="1689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3" tooltip="https://docs.google.com/spreadsheets/d/1DUF2isFWsqVSYhbaACYtbgcLi_YjDqpE3GLQIVgkKQg/edit#gid=69851113"/>
                </a:rPr>
                <a:t>Visualize complicated and dense information with charts and graphs. These help people process and remember data quickly. 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852009" y="3144262"/>
            <a:ext cx="2673111" cy="1060808"/>
          </a:xfrm>
          <a:prstGeom prst="rect">
            <a:avLst/>
          </a:prstGeom>
          <a:solidFill>
            <a:srgbClr val="FFF2A1"/>
          </a:solidFill>
        </p:spPr>
      </p:sp>
      <p:sp>
        <p:nvSpPr>
          <p:cNvPr id="3" name="TextBox 3"/>
          <p:cNvSpPr txBox="1"/>
          <p:nvPr/>
        </p:nvSpPr>
        <p:spPr>
          <a:xfrm>
            <a:off x="8741471" y="3446066"/>
            <a:ext cx="166571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 spc="75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</a:rPr>
              <a:t>Hilda Onassis</a:t>
            </a:r>
          </a:p>
          <a:p>
            <a:pPr algn="ctr">
              <a:lnSpc>
                <a:spcPts val="1800"/>
              </a:lnSpc>
            </a:pPr>
            <a:r>
              <a:rPr lang="en-US" sz="1500" spc="75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</a:rPr>
              <a:t>President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998050" y="3331766"/>
            <a:ext cx="685803" cy="685800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25000" b="-25000"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1028700" y="8197492"/>
            <a:ext cx="2673111" cy="1060808"/>
          </a:xfrm>
          <a:prstGeom prst="rect">
            <a:avLst/>
          </a:prstGeom>
          <a:solidFill>
            <a:srgbClr val="FFF2A1"/>
          </a:solidFill>
        </p:spPr>
      </p:sp>
      <p:sp>
        <p:nvSpPr>
          <p:cNvPr id="7" name="TextBox 7"/>
          <p:cNvSpPr txBox="1"/>
          <p:nvPr/>
        </p:nvSpPr>
        <p:spPr>
          <a:xfrm>
            <a:off x="1918162" y="8499296"/>
            <a:ext cx="166571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 spc="75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</a:rPr>
              <a:t>Carl Miller</a:t>
            </a:r>
          </a:p>
          <a:p>
            <a:pPr algn="ctr">
              <a:lnSpc>
                <a:spcPts val="1800"/>
              </a:lnSpc>
            </a:pPr>
            <a:r>
              <a:rPr lang="en-US" sz="1500" spc="75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</a:rPr>
              <a:t>Accountant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74741" y="8384996"/>
            <a:ext cx="685803" cy="685800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8564" r="-8564"/>
              </a:stretch>
            </a:blipFill>
          </p:spPr>
        </p:sp>
      </p:grpSp>
      <p:sp>
        <p:nvSpPr>
          <p:cNvPr id="10" name="AutoShape 10"/>
          <p:cNvSpPr/>
          <p:nvPr/>
        </p:nvSpPr>
        <p:spPr>
          <a:xfrm>
            <a:off x="3758024" y="8197492"/>
            <a:ext cx="2673111" cy="1060808"/>
          </a:xfrm>
          <a:prstGeom prst="rect">
            <a:avLst/>
          </a:prstGeom>
          <a:solidFill>
            <a:srgbClr val="FFF2A1"/>
          </a:solidFill>
        </p:spPr>
      </p:sp>
      <p:sp>
        <p:nvSpPr>
          <p:cNvPr id="11" name="TextBox 11"/>
          <p:cNvSpPr txBox="1"/>
          <p:nvPr/>
        </p:nvSpPr>
        <p:spPr>
          <a:xfrm>
            <a:off x="4647486" y="8384996"/>
            <a:ext cx="166571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 spc="75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</a:rPr>
              <a:t>Sadie Jones</a:t>
            </a:r>
          </a:p>
          <a:p>
            <a:pPr algn="ctr">
              <a:lnSpc>
                <a:spcPts val="1800"/>
              </a:lnSpc>
            </a:pPr>
            <a:r>
              <a:rPr lang="en-US" sz="1500" spc="75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</a:rPr>
              <a:t>Finance Manager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3904065" y="8384996"/>
            <a:ext cx="685803" cy="685800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0555" t="-41666" r="-17734" b="-80769"/>
              </a:stretch>
            </a:blipFill>
          </p:spPr>
        </p:sp>
      </p:grpSp>
      <p:sp>
        <p:nvSpPr>
          <p:cNvPr id="14" name="AutoShape 14"/>
          <p:cNvSpPr/>
          <p:nvPr/>
        </p:nvSpPr>
        <p:spPr>
          <a:xfrm>
            <a:off x="6487347" y="8197492"/>
            <a:ext cx="2673111" cy="1060808"/>
          </a:xfrm>
          <a:prstGeom prst="rect">
            <a:avLst/>
          </a:prstGeom>
          <a:solidFill>
            <a:srgbClr val="FFF2A1"/>
          </a:solidFill>
        </p:spPr>
      </p:sp>
      <p:sp>
        <p:nvSpPr>
          <p:cNvPr id="15" name="TextBox 15"/>
          <p:cNvSpPr txBox="1"/>
          <p:nvPr/>
        </p:nvSpPr>
        <p:spPr>
          <a:xfrm>
            <a:off x="7376810" y="8499296"/>
            <a:ext cx="166571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 spc="75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</a:rPr>
              <a:t>Clara Holmes</a:t>
            </a:r>
          </a:p>
          <a:p>
            <a:pPr algn="ctr">
              <a:lnSpc>
                <a:spcPts val="1800"/>
              </a:lnSpc>
            </a:pPr>
            <a:r>
              <a:rPr lang="en-US" sz="1500" spc="75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</a:rPr>
              <a:t>Bookkeeper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6633388" y="8384996"/>
            <a:ext cx="685803" cy="685800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33333" t="-47222" r="-40170" b="-113034"/>
              </a:stretch>
            </a:blipFill>
          </p:spPr>
        </p:sp>
      </p:grpSp>
      <p:sp>
        <p:nvSpPr>
          <p:cNvPr id="18" name="AutoShape 18"/>
          <p:cNvSpPr/>
          <p:nvPr/>
        </p:nvSpPr>
        <p:spPr>
          <a:xfrm>
            <a:off x="9216671" y="8197492"/>
            <a:ext cx="2673111" cy="1060808"/>
          </a:xfrm>
          <a:prstGeom prst="rect">
            <a:avLst/>
          </a:prstGeom>
          <a:solidFill>
            <a:srgbClr val="FFF2A1"/>
          </a:solidFill>
        </p:spPr>
      </p:sp>
      <p:sp>
        <p:nvSpPr>
          <p:cNvPr id="19" name="TextBox 19"/>
          <p:cNvSpPr txBox="1"/>
          <p:nvPr/>
        </p:nvSpPr>
        <p:spPr>
          <a:xfrm>
            <a:off x="10106133" y="8499296"/>
            <a:ext cx="166571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 spc="75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</a:rPr>
              <a:t>Mike Hollows</a:t>
            </a:r>
          </a:p>
          <a:p>
            <a:pPr algn="ctr">
              <a:lnSpc>
                <a:spcPts val="1800"/>
              </a:lnSpc>
            </a:pPr>
            <a:r>
              <a:rPr lang="en-US" sz="1500" spc="75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</a:rPr>
              <a:t>Tax Officer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362712" y="8384996"/>
            <a:ext cx="685803" cy="685800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49976" r="-48687" b="-32484"/>
              </a:stretch>
            </a:blipFill>
          </p:spPr>
        </p:sp>
      </p:grpSp>
      <p:sp>
        <p:nvSpPr>
          <p:cNvPr id="22" name="AutoShape 22"/>
          <p:cNvSpPr/>
          <p:nvPr/>
        </p:nvSpPr>
        <p:spPr>
          <a:xfrm>
            <a:off x="11945995" y="8197492"/>
            <a:ext cx="2673111" cy="1060808"/>
          </a:xfrm>
          <a:prstGeom prst="rect">
            <a:avLst/>
          </a:prstGeom>
          <a:solidFill>
            <a:srgbClr val="FFF2A1"/>
          </a:solidFill>
        </p:spPr>
      </p:sp>
      <p:sp>
        <p:nvSpPr>
          <p:cNvPr id="23" name="TextBox 23"/>
          <p:cNvSpPr txBox="1"/>
          <p:nvPr/>
        </p:nvSpPr>
        <p:spPr>
          <a:xfrm>
            <a:off x="12835457" y="8384996"/>
            <a:ext cx="166571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 spc="75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</a:rPr>
              <a:t>Gracie Coopers</a:t>
            </a:r>
          </a:p>
          <a:p>
            <a:pPr algn="ctr">
              <a:lnSpc>
                <a:spcPts val="1800"/>
              </a:lnSpc>
            </a:pPr>
            <a:r>
              <a:rPr lang="en-US" sz="1500" spc="75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</a:rPr>
              <a:t>Compliance Officer</a:t>
            </a: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2092036" y="8384996"/>
            <a:ext cx="685803" cy="685800"/>
            <a:chOff x="0" y="0"/>
            <a:chExt cx="6350000" cy="63499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7777" t="-48600" r="-32905" b="-92425"/>
              </a:stretch>
            </a:blipFill>
          </p:spPr>
        </p:sp>
      </p:grpSp>
      <p:sp>
        <p:nvSpPr>
          <p:cNvPr id="26" name="AutoShape 26"/>
          <p:cNvSpPr/>
          <p:nvPr/>
        </p:nvSpPr>
        <p:spPr>
          <a:xfrm>
            <a:off x="14675318" y="8197492"/>
            <a:ext cx="2673111" cy="1060808"/>
          </a:xfrm>
          <a:prstGeom prst="rect">
            <a:avLst/>
          </a:prstGeom>
          <a:solidFill>
            <a:srgbClr val="FFF2A1"/>
          </a:solidFill>
        </p:spPr>
      </p:sp>
      <p:sp>
        <p:nvSpPr>
          <p:cNvPr id="27" name="TextBox 27"/>
          <p:cNvSpPr txBox="1"/>
          <p:nvPr/>
        </p:nvSpPr>
        <p:spPr>
          <a:xfrm>
            <a:off x="15564781" y="8499296"/>
            <a:ext cx="166571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 spc="75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</a:rPr>
              <a:t>Marga Dunlop</a:t>
            </a:r>
          </a:p>
          <a:p>
            <a:pPr algn="ctr">
              <a:lnSpc>
                <a:spcPts val="1800"/>
              </a:lnSpc>
            </a:pPr>
            <a:r>
              <a:rPr lang="en-US" sz="1500" spc="75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</a:rPr>
              <a:t>Risk Manager</a:t>
            </a:r>
          </a:p>
        </p:txBody>
      </p: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4821360" y="8384996"/>
            <a:ext cx="685803" cy="685800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55555" t="-115384" r="-65811" b="-116666"/>
              </a:stretch>
            </a:blipFill>
          </p:spPr>
        </p:sp>
      </p:grpSp>
      <p:sp>
        <p:nvSpPr>
          <p:cNvPr id="30" name="AutoShape 30"/>
          <p:cNvSpPr/>
          <p:nvPr/>
        </p:nvSpPr>
        <p:spPr>
          <a:xfrm>
            <a:off x="3758024" y="6541517"/>
            <a:ext cx="2673111" cy="1060808"/>
          </a:xfrm>
          <a:prstGeom prst="rect">
            <a:avLst/>
          </a:prstGeom>
          <a:solidFill>
            <a:srgbClr val="FFF2A1"/>
          </a:solidFill>
        </p:spPr>
      </p:sp>
      <p:sp>
        <p:nvSpPr>
          <p:cNvPr id="31" name="TextBox 31"/>
          <p:cNvSpPr txBox="1"/>
          <p:nvPr/>
        </p:nvSpPr>
        <p:spPr>
          <a:xfrm>
            <a:off x="4647486" y="6824271"/>
            <a:ext cx="1665714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0"/>
              </a:lnSpc>
            </a:pPr>
            <a:r>
              <a:rPr lang="en-US" sz="1500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  <a:hlinkClick r:id="rId9" tooltip="https://docs.google.com/spreadsheets/d/1DUF2isFWsqVSYhbaACYtbgcLi_YjDqpE3GLQIVgkKQg/edit#gid=69851113"/>
              </a:rPr>
              <a:t>Blaise Martins</a:t>
            </a:r>
          </a:p>
          <a:p>
            <a:pPr algn="ctr">
              <a:lnSpc>
                <a:spcPts val="1950"/>
              </a:lnSpc>
            </a:pPr>
            <a:r>
              <a:rPr lang="en-US" sz="1500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  <a:hlinkClick r:id="rId9" tooltip="https://docs.google.com/spreadsheets/d/1DUF2isFWsqVSYhbaACYtbgcLi_YjDqpE3GLQIVgkKQg/edit#gid=69851113"/>
              </a:rPr>
              <a:t>Director</a:t>
            </a:r>
          </a:p>
        </p:txBody>
      </p: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3904065" y="6729021"/>
            <a:ext cx="685803" cy="685800"/>
            <a:chOff x="0" y="0"/>
            <a:chExt cx="6350000" cy="63499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t="-25000" r="-49999" b="-100000"/>
              </a:stretch>
            </a:blipFill>
          </p:spPr>
        </p:sp>
      </p:grpSp>
      <p:sp>
        <p:nvSpPr>
          <p:cNvPr id="34" name="AutoShape 34"/>
          <p:cNvSpPr/>
          <p:nvPr/>
        </p:nvSpPr>
        <p:spPr>
          <a:xfrm>
            <a:off x="6487347" y="6541517"/>
            <a:ext cx="2673111" cy="1060808"/>
          </a:xfrm>
          <a:prstGeom prst="rect">
            <a:avLst/>
          </a:prstGeom>
          <a:solidFill>
            <a:srgbClr val="FFF2A1"/>
          </a:solidFill>
        </p:spPr>
      </p:sp>
      <p:sp>
        <p:nvSpPr>
          <p:cNvPr id="35" name="TextBox 35"/>
          <p:cNvSpPr txBox="1"/>
          <p:nvPr/>
        </p:nvSpPr>
        <p:spPr>
          <a:xfrm>
            <a:off x="7376810" y="6843321"/>
            <a:ext cx="166571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 spc="75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</a:rPr>
              <a:t>Kiera Landon</a:t>
            </a:r>
          </a:p>
          <a:p>
            <a:pPr algn="ctr">
              <a:lnSpc>
                <a:spcPts val="1800"/>
              </a:lnSpc>
            </a:pPr>
            <a:r>
              <a:rPr lang="en-US" sz="1500" spc="75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</a:rPr>
              <a:t>Director</a:t>
            </a:r>
          </a:p>
        </p:txBody>
      </p: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6633388" y="6729021"/>
            <a:ext cx="685803" cy="685800"/>
            <a:chOff x="0" y="0"/>
            <a:chExt cx="6350000" cy="634997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69444" t="-66666" r="-92093" b="-225641"/>
              </a:stretch>
            </a:blipFill>
          </p:spPr>
        </p:sp>
      </p:grpSp>
      <p:sp>
        <p:nvSpPr>
          <p:cNvPr id="38" name="AutoShape 38"/>
          <p:cNvSpPr/>
          <p:nvPr/>
        </p:nvSpPr>
        <p:spPr>
          <a:xfrm>
            <a:off x="9216671" y="6541517"/>
            <a:ext cx="2673111" cy="1060808"/>
          </a:xfrm>
          <a:prstGeom prst="rect">
            <a:avLst/>
          </a:prstGeom>
          <a:solidFill>
            <a:srgbClr val="FFF2A1"/>
          </a:solidFill>
        </p:spPr>
      </p:sp>
      <p:sp>
        <p:nvSpPr>
          <p:cNvPr id="39" name="TextBox 39"/>
          <p:cNvSpPr txBox="1"/>
          <p:nvPr/>
        </p:nvSpPr>
        <p:spPr>
          <a:xfrm>
            <a:off x="10106133" y="6843321"/>
            <a:ext cx="166571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 spc="75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</a:rPr>
              <a:t>Kathy Lamprey</a:t>
            </a:r>
          </a:p>
          <a:p>
            <a:pPr algn="ctr">
              <a:lnSpc>
                <a:spcPts val="1800"/>
              </a:lnSpc>
            </a:pPr>
            <a:r>
              <a:rPr lang="en-US" sz="1500" spc="75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</a:rPr>
              <a:t>Director</a:t>
            </a:r>
          </a:p>
        </p:txBody>
      </p: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9362712" y="6729021"/>
            <a:ext cx="685803" cy="685800"/>
            <a:chOff x="0" y="0"/>
            <a:chExt cx="6350000" cy="634997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-24999" t="-50000" r="-34401" b="-89102"/>
              </a:stretch>
            </a:blipFill>
          </p:spPr>
        </p:sp>
      </p:grpSp>
      <p:sp>
        <p:nvSpPr>
          <p:cNvPr id="42" name="AutoShape 42"/>
          <p:cNvSpPr/>
          <p:nvPr/>
        </p:nvSpPr>
        <p:spPr>
          <a:xfrm>
            <a:off x="11945995" y="6541517"/>
            <a:ext cx="2673111" cy="1060808"/>
          </a:xfrm>
          <a:prstGeom prst="rect">
            <a:avLst/>
          </a:prstGeom>
          <a:solidFill>
            <a:srgbClr val="FFF2A1"/>
          </a:solidFill>
        </p:spPr>
      </p:sp>
      <p:sp>
        <p:nvSpPr>
          <p:cNvPr id="43" name="TextBox 43"/>
          <p:cNvSpPr txBox="1"/>
          <p:nvPr/>
        </p:nvSpPr>
        <p:spPr>
          <a:xfrm>
            <a:off x="12835457" y="6843321"/>
            <a:ext cx="166571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 spc="75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</a:rPr>
              <a:t>Joshua Scotts</a:t>
            </a:r>
          </a:p>
          <a:p>
            <a:pPr algn="ctr">
              <a:lnSpc>
                <a:spcPts val="1800"/>
              </a:lnSpc>
            </a:pPr>
            <a:r>
              <a:rPr lang="en-US" sz="1500" spc="75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</a:rPr>
              <a:t>Director</a:t>
            </a:r>
          </a:p>
        </p:txBody>
      </p: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12092036" y="6729021"/>
            <a:ext cx="685803" cy="685800"/>
            <a:chOff x="0" y="0"/>
            <a:chExt cx="6350000" cy="634997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b="-10421"/>
              </a:stretch>
            </a:blipFill>
          </p:spPr>
        </p:sp>
      </p:grpSp>
      <p:sp>
        <p:nvSpPr>
          <p:cNvPr id="46" name="AutoShape 46"/>
          <p:cNvSpPr/>
          <p:nvPr/>
        </p:nvSpPr>
        <p:spPr>
          <a:xfrm>
            <a:off x="6487347" y="4885578"/>
            <a:ext cx="2673111" cy="1060808"/>
          </a:xfrm>
          <a:prstGeom prst="rect">
            <a:avLst/>
          </a:prstGeom>
          <a:solidFill>
            <a:srgbClr val="FFF2A1"/>
          </a:solidFill>
        </p:spPr>
      </p:sp>
      <p:sp>
        <p:nvSpPr>
          <p:cNvPr id="47" name="TextBox 47"/>
          <p:cNvSpPr txBox="1"/>
          <p:nvPr/>
        </p:nvSpPr>
        <p:spPr>
          <a:xfrm>
            <a:off x="7376810" y="5073082"/>
            <a:ext cx="166571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 spc="75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</a:rPr>
              <a:t>Bryan Cook</a:t>
            </a:r>
          </a:p>
          <a:p>
            <a:pPr algn="ctr">
              <a:lnSpc>
                <a:spcPts val="1800"/>
              </a:lnSpc>
            </a:pPr>
            <a:r>
              <a:rPr lang="en-US" sz="1500" spc="75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</a:rPr>
              <a:t>Chief Finance Officer</a:t>
            </a:r>
          </a:p>
        </p:txBody>
      </p:sp>
      <p:grpSp>
        <p:nvGrpSpPr>
          <p:cNvPr id="48" name="Group 48"/>
          <p:cNvGrpSpPr>
            <a:grpSpLocks noChangeAspect="1"/>
          </p:cNvGrpSpPr>
          <p:nvPr/>
        </p:nvGrpSpPr>
        <p:grpSpPr>
          <a:xfrm>
            <a:off x="6633388" y="5073082"/>
            <a:ext cx="685803" cy="685800"/>
            <a:chOff x="0" y="0"/>
            <a:chExt cx="6350000" cy="634997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 l="-133398" t="-22222" r="-105694" b="-68376"/>
              </a:stretch>
            </a:blipFill>
          </p:spPr>
        </p:sp>
      </p:grpSp>
      <p:sp>
        <p:nvSpPr>
          <p:cNvPr id="50" name="AutoShape 50"/>
          <p:cNvSpPr/>
          <p:nvPr/>
        </p:nvSpPr>
        <p:spPr>
          <a:xfrm>
            <a:off x="9216671" y="4885578"/>
            <a:ext cx="2673111" cy="1060808"/>
          </a:xfrm>
          <a:prstGeom prst="rect">
            <a:avLst/>
          </a:prstGeom>
          <a:solidFill>
            <a:srgbClr val="FFF2A1"/>
          </a:solidFill>
        </p:spPr>
      </p:sp>
      <p:sp>
        <p:nvSpPr>
          <p:cNvPr id="51" name="TextBox 51"/>
          <p:cNvSpPr txBox="1"/>
          <p:nvPr/>
        </p:nvSpPr>
        <p:spPr>
          <a:xfrm>
            <a:off x="10106133" y="5073082"/>
            <a:ext cx="166571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 spc="75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</a:rPr>
              <a:t>Jennifer Potts</a:t>
            </a:r>
          </a:p>
          <a:p>
            <a:pPr algn="ctr">
              <a:lnSpc>
                <a:spcPts val="1800"/>
              </a:lnSpc>
            </a:pPr>
            <a:r>
              <a:rPr lang="en-US" sz="1500" spc="75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</a:rPr>
              <a:t>Chief Executive Officer</a:t>
            </a:r>
          </a:p>
        </p:txBody>
      </p: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9362712" y="5073082"/>
            <a:ext cx="685803" cy="685800"/>
            <a:chOff x="0" y="0"/>
            <a:chExt cx="6350000" cy="6349975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l="-69444" t="-83333" r="-39529" b="-130128"/>
              </a:stretch>
            </a:blipFill>
          </p:spPr>
        </p:sp>
      </p:grpSp>
      <p:sp>
        <p:nvSpPr>
          <p:cNvPr id="54" name="AutoShape 54"/>
          <p:cNvSpPr/>
          <p:nvPr/>
        </p:nvSpPr>
        <p:spPr>
          <a:xfrm>
            <a:off x="9179831" y="4205070"/>
            <a:ext cx="11883" cy="385974"/>
          </a:xfrm>
          <a:prstGeom prst="rect">
            <a:avLst/>
          </a:prstGeom>
          <a:solidFill>
            <a:srgbClr val="3D3D3D"/>
          </a:solidFill>
        </p:spPr>
      </p:sp>
      <p:sp>
        <p:nvSpPr>
          <p:cNvPr id="55" name="AutoShape 55"/>
          <p:cNvSpPr/>
          <p:nvPr/>
        </p:nvSpPr>
        <p:spPr>
          <a:xfrm>
            <a:off x="7812587" y="4586281"/>
            <a:ext cx="2746371" cy="9525"/>
          </a:xfrm>
          <a:prstGeom prst="rect">
            <a:avLst/>
          </a:prstGeom>
          <a:solidFill>
            <a:srgbClr val="3D3D3D"/>
          </a:solidFill>
        </p:spPr>
      </p:sp>
      <p:sp>
        <p:nvSpPr>
          <p:cNvPr id="56" name="AutoShape 56"/>
          <p:cNvSpPr/>
          <p:nvPr/>
        </p:nvSpPr>
        <p:spPr>
          <a:xfrm>
            <a:off x="10552954" y="4592782"/>
            <a:ext cx="11883" cy="292795"/>
          </a:xfrm>
          <a:prstGeom prst="rect">
            <a:avLst/>
          </a:prstGeom>
          <a:solidFill>
            <a:srgbClr val="3D3D3D"/>
          </a:solidFill>
        </p:spPr>
      </p:sp>
      <p:sp>
        <p:nvSpPr>
          <p:cNvPr id="57" name="AutoShape 57"/>
          <p:cNvSpPr/>
          <p:nvPr/>
        </p:nvSpPr>
        <p:spPr>
          <a:xfrm>
            <a:off x="7812293" y="4592782"/>
            <a:ext cx="11883" cy="292795"/>
          </a:xfrm>
          <a:prstGeom prst="rect">
            <a:avLst/>
          </a:prstGeom>
          <a:solidFill>
            <a:srgbClr val="3D3D3D"/>
          </a:solidFill>
        </p:spPr>
      </p:sp>
      <p:grpSp>
        <p:nvGrpSpPr>
          <p:cNvPr id="58" name="Group 58"/>
          <p:cNvGrpSpPr/>
          <p:nvPr/>
        </p:nvGrpSpPr>
        <p:grpSpPr>
          <a:xfrm>
            <a:off x="5045254" y="5946386"/>
            <a:ext cx="8281038" cy="595131"/>
            <a:chOff x="0" y="0"/>
            <a:chExt cx="11041384" cy="793509"/>
          </a:xfrm>
        </p:grpSpPr>
        <p:sp>
          <p:nvSpPr>
            <p:cNvPr id="59" name="AutoShape 59"/>
            <p:cNvSpPr/>
            <p:nvPr/>
          </p:nvSpPr>
          <p:spPr>
            <a:xfrm>
              <a:off x="7922" y="390394"/>
              <a:ext cx="11033462" cy="12721"/>
            </a:xfrm>
            <a:prstGeom prst="rect">
              <a:avLst/>
            </a:prstGeom>
            <a:solidFill>
              <a:srgbClr val="3D3D3D"/>
            </a:solidFill>
          </p:spPr>
        </p:sp>
        <p:sp>
          <p:nvSpPr>
            <p:cNvPr id="60" name="AutoShape 60"/>
            <p:cNvSpPr/>
            <p:nvPr/>
          </p:nvSpPr>
          <p:spPr>
            <a:xfrm>
              <a:off x="3677503" y="0"/>
              <a:ext cx="15843" cy="390394"/>
            </a:xfrm>
            <a:prstGeom prst="rect">
              <a:avLst/>
            </a:prstGeom>
            <a:solidFill>
              <a:srgbClr val="3D3D3D"/>
            </a:solidFill>
          </p:spPr>
        </p:sp>
        <p:sp>
          <p:nvSpPr>
            <p:cNvPr id="61" name="AutoShape 61"/>
            <p:cNvSpPr/>
            <p:nvPr/>
          </p:nvSpPr>
          <p:spPr>
            <a:xfrm>
              <a:off x="7363881" y="12721"/>
              <a:ext cx="15843" cy="390394"/>
            </a:xfrm>
            <a:prstGeom prst="rect">
              <a:avLst/>
            </a:prstGeom>
            <a:solidFill>
              <a:srgbClr val="3D3D3D"/>
            </a:solidFill>
          </p:spPr>
        </p:sp>
        <p:sp>
          <p:nvSpPr>
            <p:cNvPr id="62" name="AutoShape 62"/>
            <p:cNvSpPr/>
            <p:nvPr/>
          </p:nvSpPr>
          <p:spPr>
            <a:xfrm>
              <a:off x="11025541" y="403115"/>
              <a:ext cx="15843" cy="390394"/>
            </a:xfrm>
            <a:prstGeom prst="rect">
              <a:avLst/>
            </a:prstGeom>
            <a:solidFill>
              <a:srgbClr val="3D3D3D"/>
            </a:solidFill>
          </p:spPr>
        </p:sp>
        <p:sp>
          <p:nvSpPr>
            <p:cNvPr id="63" name="AutoShape 63"/>
            <p:cNvSpPr/>
            <p:nvPr/>
          </p:nvSpPr>
          <p:spPr>
            <a:xfrm>
              <a:off x="0" y="403115"/>
              <a:ext cx="15843" cy="390394"/>
            </a:xfrm>
            <a:prstGeom prst="rect">
              <a:avLst/>
            </a:prstGeom>
            <a:solidFill>
              <a:srgbClr val="3D3D3D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2286948" y="7602325"/>
            <a:ext cx="13803233" cy="595167"/>
            <a:chOff x="0" y="0"/>
            <a:chExt cx="18404311" cy="793555"/>
          </a:xfrm>
        </p:grpSpPr>
        <p:sp>
          <p:nvSpPr>
            <p:cNvPr id="65" name="AutoShape 65"/>
            <p:cNvSpPr/>
            <p:nvPr/>
          </p:nvSpPr>
          <p:spPr>
            <a:xfrm>
              <a:off x="0" y="390394"/>
              <a:ext cx="18388468" cy="12768"/>
            </a:xfrm>
            <a:prstGeom prst="rect">
              <a:avLst/>
            </a:prstGeom>
            <a:solidFill>
              <a:srgbClr val="3D3D3D"/>
            </a:solidFill>
          </p:spPr>
        </p:sp>
        <p:sp>
          <p:nvSpPr>
            <p:cNvPr id="66" name="AutoShape 66"/>
            <p:cNvSpPr/>
            <p:nvPr/>
          </p:nvSpPr>
          <p:spPr>
            <a:xfrm>
              <a:off x="0" y="403162"/>
              <a:ext cx="15843" cy="390394"/>
            </a:xfrm>
            <a:prstGeom prst="rect">
              <a:avLst/>
            </a:prstGeom>
            <a:solidFill>
              <a:srgbClr val="3D3D3D"/>
            </a:solidFill>
          </p:spPr>
        </p:sp>
        <p:sp>
          <p:nvSpPr>
            <p:cNvPr id="67" name="AutoShape 67"/>
            <p:cNvSpPr/>
            <p:nvPr/>
          </p:nvSpPr>
          <p:spPr>
            <a:xfrm>
              <a:off x="18388468" y="403162"/>
              <a:ext cx="15843" cy="390394"/>
            </a:xfrm>
            <a:prstGeom prst="rect">
              <a:avLst/>
            </a:prstGeom>
            <a:solidFill>
              <a:srgbClr val="3D3D3D"/>
            </a:solidFill>
          </p:spPr>
        </p:sp>
        <p:sp>
          <p:nvSpPr>
            <p:cNvPr id="68" name="AutoShape 68"/>
            <p:cNvSpPr/>
            <p:nvPr/>
          </p:nvSpPr>
          <p:spPr>
            <a:xfrm>
              <a:off x="3685425" y="0"/>
              <a:ext cx="15843" cy="390394"/>
            </a:xfrm>
            <a:prstGeom prst="rect">
              <a:avLst/>
            </a:prstGeom>
            <a:solidFill>
              <a:srgbClr val="3D3D3D"/>
            </a:solidFill>
          </p:spPr>
        </p:sp>
        <p:sp>
          <p:nvSpPr>
            <p:cNvPr id="69" name="AutoShape 69"/>
            <p:cNvSpPr/>
            <p:nvPr/>
          </p:nvSpPr>
          <p:spPr>
            <a:xfrm>
              <a:off x="14710965" y="0"/>
              <a:ext cx="15843" cy="390394"/>
            </a:xfrm>
            <a:prstGeom prst="rect">
              <a:avLst/>
            </a:prstGeom>
            <a:solidFill>
              <a:srgbClr val="3D3D3D"/>
            </a:solidFill>
          </p:spPr>
        </p:sp>
      </p:grpSp>
      <p:sp>
        <p:nvSpPr>
          <p:cNvPr id="70" name="TextBox 70"/>
          <p:cNvSpPr txBox="1"/>
          <p:nvPr/>
        </p:nvSpPr>
        <p:spPr>
          <a:xfrm>
            <a:off x="3612332" y="1028700"/>
            <a:ext cx="1106333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Organizational Chart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506636"/>
            <a:ext cx="18288000" cy="5745781"/>
          </a:xfrm>
          <a:prstGeom prst="rect">
            <a:avLst/>
          </a:prstGeom>
          <a:solidFill>
            <a:srgbClr val="FAFAF6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1091941" cy="1907912"/>
            <a:chOff x="0" y="0"/>
            <a:chExt cx="14789255" cy="2543883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4789255" cy="1320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65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Contact Us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12575"/>
              <a:ext cx="13538933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</a:rPr>
                <a:t>Reach out to us for inquiries or comments.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6928383" y="5820440"/>
            <a:ext cx="1102648" cy="725743"/>
          </a:xfrm>
          <a:custGeom>
            <a:avLst/>
            <a:gdLst/>
            <a:ahLst/>
            <a:cxnLst/>
            <a:rect l="l" t="t" r="r" b="b"/>
            <a:pathLst>
              <a:path w="1102648" h="725743">
                <a:moveTo>
                  <a:pt x="0" y="0"/>
                </a:moveTo>
                <a:lnTo>
                  <a:pt x="1102648" y="0"/>
                </a:lnTo>
                <a:lnTo>
                  <a:pt x="1102648" y="725743"/>
                </a:lnTo>
                <a:lnTo>
                  <a:pt x="0" y="725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828065" y="5776040"/>
            <a:ext cx="1004480" cy="814542"/>
          </a:xfrm>
          <a:custGeom>
            <a:avLst/>
            <a:gdLst/>
            <a:ahLst/>
            <a:cxnLst/>
            <a:rect l="l" t="t" r="r" b="b"/>
            <a:pathLst>
              <a:path w="1004480" h="814542">
                <a:moveTo>
                  <a:pt x="0" y="0"/>
                </a:moveTo>
                <a:lnTo>
                  <a:pt x="1004481" y="0"/>
                </a:lnTo>
                <a:lnTo>
                  <a:pt x="1004481" y="814542"/>
                </a:lnTo>
                <a:lnTo>
                  <a:pt x="0" y="814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5802466"/>
            <a:ext cx="745072" cy="761690"/>
          </a:xfrm>
          <a:custGeom>
            <a:avLst/>
            <a:gdLst/>
            <a:ahLst/>
            <a:cxnLst/>
            <a:rect l="l" t="t" r="r" b="b"/>
            <a:pathLst>
              <a:path w="745072" h="761690">
                <a:moveTo>
                  <a:pt x="0" y="0"/>
                </a:moveTo>
                <a:lnTo>
                  <a:pt x="745072" y="0"/>
                </a:lnTo>
                <a:lnTo>
                  <a:pt x="745072" y="761690"/>
                </a:lnTo>
                <a:lnTo>
                  <a:pt x="0" y="761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7515008"/>
            <a:ext cx="4431235" cy="994117"/>
            <a:chOff x="0" y="0"/>
            <a:chExt cx="5908313" cy="132548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5908313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8" tooltip="https://docs.google.com/spreadsheets/d/1DUF2isFWsqVSYhbaACYtbgcLi_YjDqpE3GLQIVgkKQg/edit#gid=69851113"/>
                </a:rPr>
                <a:t>123-456-7890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87314"/>
              <a:ext cx="4707929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Phone Number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928383" y="7515008"/>
            <a:ext cx="4431235" cy="994117"/>
            <a:chOff x="0" y="0"/>
            <a:chExt cx="5908313" cy="132548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9050"/>
              <a:ext cx="5908313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8" tooltip="https://docs.google.com/spreadsheets/d/1DUF2isFWsqVSYhbaACYtbgcLi_YjDqpE3GLQIVgkKQg/edit#gid=69851113"/>
                </a:rPr>
                <a:t>hello@reallygreatsite.com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87314"/>
              <a:ext cx="4707929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2999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Email Address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28065" y="7515008"/>
            <a:ext cx="4431235" cy="994117"/>
            <a:chOff x="0" y="0"/>
            <a:chExt cx="5908313" cy="132548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50"/>
              <a:ext cx="5908313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8" tooltip="https://docs.google.com/spreadsheets/d/1DUF2isFWsqVSYhbaACYtbgcLi_YjDqpE3GLQIVgkKQg/edit#gid=69851113"/>
                </a:rPr>
                <a:t>www.reallygreatsite.com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687314"/>
              <a:ext cx="4707929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2999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Website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209359" y="0"/>
            <a:ext cx="11078641" cy="10287000"/>
          </a:xfrm>
          <a:prstGeom prst="rect">
            <a:avLst/>
          </a:prstGeom>
          <a:solidFill>
            <a:srgbClr val="FFF2A1"/>
          </a:solidFill>
        </p:spPr>
      </p:sp>
      <p:sp>
        <p:nvSpPr>
          <p:cNvPr id="3" name="Freeform 3"/>
          <p:cNvSpPr/>
          <p:nvPr/>
        </p:nvSpPr>
        <p:spPr>
          <a:xfrm>
            <a:off x="15855305" y="1497030"/>
            <a:ext cx="1137663" cy="810843"/>
          </a:xfrm>
          <a:custGeom>
            <a:avLst/>
            <a:gdLst/>
            <a:ahLst/>
            <a:cxnLst/>
            <a:rect l="l" t="t" r="r" b="b"/>
            <a:pathLst>
              <a:path w="1137663" h="810843">
                <a:moveTo>
                  <a:pt x="0" y="0"/>
                </a:moveTo>
                <a:lnTo>
                  <a:pt x="1137662" y="0"/>
                </a:lnTo>
                <a:lnTo>
                  <a:pt x="1137662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80278" y="3037983"/>
            <a:ext cx="1087717" cy="810843"/>
          </a:xfrm>
          <a:custGeom>
            <a:avLst/>
            <a:gdLst/>
            <a:ahLst/>
            <a:cxnLst/>
            <a:rect l="l" t="t" r="r" b="b"/>
            <a:pathLst>
              <a:path w="1087717" h="810843">
                <a:moveTo>
                  <a:pt x="0" y="0"/>
                </a:moveTo>
                <a:lnTo>
                  <a:pt x="1087716" y="0"/>
                </a:lnTo>
                <a:lnTo>
                  <a:pt x="1087716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15596" y="6287697"/>
            <a:ext cx="417081" cy="872222"/>
          </a:xfrm>
          <a:custGeom>
            <a:avLst/>
            <a:gdLst/>
            <a:ahLst/>
            <a:cxnLst/>
            <a:rect l="l" t="t" r="r" b="b"/>
            <a:pathLst>
              <a:path w="417081" h="872222">
                <a:moveTo>
                  <a:pt x="0" y="0"/>
                </a:moveTo>
                <a:lnTo>
                  <a:pt x="417080" y="0"/>
                </a:lnTo>
                <a:lnTo>
                  <a:pt x="417080" y="872222"/>
                </a:lnTo>
                <a:lnTo>
                  <a:pt x="0" y="872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78184" y="4643706"/>
            <a:ext cx="291904" cy="810843"/>
          </a:xfrm>
          <a:custGeom>
            <a:avLst/>
            <a:gdLst/>
            <a:ahLst/>
            <a:cxnLst/>
            <a:rect l="l" t="t" r="r" b="b"/>
            <a:pathLst>
              <a:path w="291904" h="810843">
                <a:moveTo>
                  <a:pt x="0" y="0"/>
                </a:moveTo>
                <a:lnTo>
                  <a:pt x="291904" y="0"/>
                </a:lnTo>
                <a:lnTo>
                  <a:pt x="291904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156234" y="7928296"/>
            <a:ext cx="535804" cy="861674"/>
          </a:xfrm>
          <a:custGeom>
            <a:avLst/>
            <a:gdLst/>
            <a:ahLst/>
            <a:cxnLst/>
            <a:rect l="l" t="t" r="r" b="b"/>
            <a:pathLst>
              <a:path w="535804" h="861674">
                <a:moveTo>
                  <a:pt x="0" y="0"/>
                </a:moveTo>
                <a:lnTo>
                  <a:pt x="535804" y="0"/>
                </a:lnTo>
                <a:lnTo>
                  <a:pt x="535804" y="861674"/>
                </a:lnTo>
                <a:lnTo>
                  <a:pt x="0" y="8616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614611" y="1497030"/>
            <a:ext cx="530734" cy="810843"/>
          </a:xfrm>
          <a:custGeom>
            <a:avLst/>
            <a:gdLst/>
            <a:ahLst/>
            <a:cxnLst/>
            <a:rect l="l" t="t" r="r" b="b"/>
            <a:pathLst>
              <a:path w="530734" h="810843">
                <a:moveTo>
                  <a:pt x="0" y="0"/>
                </a:moveTo>
                <a:lnTo>
                  <a:pt x="530734" y="0"/>
                </a:lnTo>
                <a:lnTo>
                  <a:pt x="530734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641148" y="3037983"/>
            <a:ext cx="477660" cy="810843"/>
          </a:xfrm>
          <a:custGeom>
            <a:avLst/>
            <a:gdLst/>
            <a:ahLst/>
            <a:cxnLst/>
            <a:rect l="l" t="t" r="r" b="b"/>
            <a:pathLst>
              <a:path w="477660" h="810843">
                <a:moveTo>
                  <a:pt x="0" y="0"/>
                </a:moveTo>
                <a:lnTo>
                  <a:pt x="477660" y="0"/>
                </a:lnTo>
                <a:lnTo>
                  <a:pt x="477660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423048" y="6318386"/>
            <a:ext cx="913860" cy="810843"/>
          </a:xfrm>
          <a:custGeom>
            <a:avLst/>
            <a:gdLst/>
            <a:ahLst/>
            <a:cxnLst/>
            <a:rect l="l" t="t" r="r" b="b"/>
            <a:pathLst>
              <a:path w="913860" h="810843">
                <a:moveTo>
                  <a:pt x="0" y="0"/>
                </a:moveTo>
                <a:lnTo>
                  <a:pt x="913860" y="0"/>
                </a:lnTo>
                <a:lnTo>
                  <a:pt x="913860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392043" y="4578935"/>
            <a:ext cx="975871" cy="940384"/>
          </a:xfrm>
          <a:custGeom>
            <a:avLst/>
            <a:gdLst/>
            <a:ahLst/>
            <a:cxnLst/>
            <a:rect l="l" t="t" r="r" b="b"/>
            <a:pathLst>
              <a:path w="975871" h="940384">
                <a:moveTo>
                  <a:pt x="0" y="0"/>
                </a:moveTo>
                <a:lnTo>
                  <a:pt x="975871" y="0"/>
                </a:lnTo>
                <a:lnTo>
                  <a:pt x="975871" y="940385"/>
                </a:lnTo>
                <a:lnTo>
                  <a:pt x="0" y="94038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393118" y="7953711"/>
            <a:ext cx="973720" cy="810843"/>
          </a:xfrm>
          <a:custGeom>
            <a:avLst/>
            <a:gdLst/>
            <a:ahLst/>
            <a:cxnLst/>
            <a:rect l="l" t="t" r="r" b="b"/>
            <a:pathLst>
              <a:path w="973720" h="810843">
                <a:moveTo>
                  <a:pt x="0" y="0"/>
                </a:moveTo>
                <a:lnTo>
                  <a:pt x="973720" y="0"/>
                </a:lnTo>
                <a:lnTo>
                  <a:pt x="973720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932834" y="1497030"/>
            <a:ext cx="344977" cy="810843"/>
          </a:xfrm>
          <a:custGeom>
            <a:avLst/>
            <a:gdLst/>
            <a:ahLst/>
            <a:cxnLst/>
            <a:rect l="l" t="t" r="r" b="b"/>
            <a:pathLst>
              <a:path w="344977" h="810843">
                <a:moveTo>
                  <a:pt x="0" y="0"/>
                </a:moveTo>
                <a:lnTo>
                  <a:pt x="344977" y="0"/>
                </a:lnTo>
                <a:lnTo>
                  <a:pt x="344977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757397" y="3037983"/>
            <a:ext cx="695851" cy="810843"/>
          </a:xfrm>
          <a:custGeom>
            <a:avLst/>
            <a:gdLst/>
            <a:ahLst/>
            <a:cxnLst/>
            <a:rect l="l" t="t" r="r" b="b"/>
            <a:pathLst>
              <a:path w="695851" h="810843">
                <a:moveTo>
                  <a:pt x="0" y="0"/>
                </a:moveTo>
                <a:lnTo>
                  <a:pt x="695851" y="0"/>
                </a:lnTo>
                <a:lnTo>
                  <a:pt x="695851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613088" y="6318386"/>
            <a:ext cx="984468" cy="810843"/>
          </a:xfrm>
          <a:custGeom>
            <a:avLst/>
            <a:gdLst/>
            <a:ahLst/>
            <a:cxnLst/>
            <a:rect l="l" t="t" r="r" b="b"/>
            <a:pathLst>
              <a:path w="984468" h="810843">
                <a:moveTo>
                  <a:pt x="0" y="0"/>
                </a:moveTo>
                <a:lnTo>
                  <a:pt x="984468" y="0"/>
                </a:lnTo>
                <a:lnTo>
                  <a:pt x="984468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720540" y="4643706"/>
            <a:ext cx="769564" cy="810843"/>
          </a:xfrm>
          <a:custGeom>
            <a:avLst/>
            <a:gdLst/>
            <a:ahLst/>
            <a:cxnLst/>
            <a:rect l="l" t="t" r="r" b="b"/>
            <a:pathLst>
              <a:path w="769564" h="810843">
                <a:moveTo>
                  <a:pt x="0" y="0"/>
                </a:moveTo>
                <a:lnTo>
                  <a:pt x="769564" y="0"/>
                </a:lnTo>
                <a:lnTo>
                  <a:pt x="769564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641756" y="7928438"/>
            <a:ext cx="927133" cy="861391"/>
          </a:xfrm>
          <a:custGeom>
            <a:avLst/>
            <a:gdLst/>
            <a:ahLst/>
            <a:cxnLst/>
            <a:rect l="l" t="t" r="r" b="b"/>
            <a:pathLst>
              <a:path w="927133" h="861391">
                <a:moveTo>
                  <a:pt x="0" y="0"/>
                </a:moveTo>
                <a:lnTo>
                  <a:pt x="927133" y="0"/>
                </a:lnTo>
                <a:lnTo>
                  <a:pt x="927133" y="861391"/>
                </a:lnTo>
                <a:lnTo>
                  <a:pt x="0" y="86139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162401" y="1497030"/>
            <a:ext cx="1013554" cy="810843"/>
          </a:xfrm>
          <a:custGeom>
            <a:avLst/>
            <a:gdLst/>
            <a:ahLst/>
            <a:cxnLst/>
            <a:rect l="l" t="t" r="r" b="b"/>
            <a:pathLst>
              <a:path w="1013554" h="810843">
                <a:moveTo>
                  <a:pt x="0" y="0"/>
                </a:moveTo>
                <a:lnTo>
                  <a:pt x="1013554" y="0"/>
                </a:lnTo>
                <a:lnTo>
                  <a:pt x="1013554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354423" y="3037983"/>
            <a:ext cx="629509" cy="810843"/>
          </a:xfrm>
          <a:custGeom>
            <a:avLst/>
            <a:gdLst/>
            <a:ahLst/>
            <a:cxnLst/>
            <a:rect l="l" t="t" r="r" b="b"/>
            <a:pathLst>
              <a:path w="629509" h="810843">
                <a:moveTo>
                  <a:pt x="0" y="0"/>
                </a:moveTo>
                <a:lnTo>
                  <a:pt x="629509" y="0"/>
                </a:lnTo>
                <a:lnTo>
                  <a:pt x="629509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254713" y="6318386"/>
            <a:ext cx="828929" cy="810843"/>
          </a:xfrm>
          <a:custGeom>
            <a:avLst/>
            <a:gdLst/>
            <a:ahLst/>
            <a:cxnLst/>
            <a:rect l="l" t="t" r="r" b="b"/>
            <a:pathLst>
              <a:path w="828929" h="810843">
                <a:moveTo>
                  <a:pt x="0" y="0"/>
                </a:moveTo>
                <a:lnTo>
                  <a:pt x="828929" y="0"/>
                </a:lnTo>
                <a:lnTo>
                  <a:pt x="828929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xmlns="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223214" y="4643706"/>
            <a:ext cx="891928" cy="810843"/>
          </a:xfrm>
          <a:custGeom>
            <a:avLst/>
            <a:gdLst/>
            <a:ahLst/>
            <a:cxnLst/>
            <a:rect l="l" t="t" r="r" b="b"/>
            <a:pathLst>
              <a:path w="891928" h="810843">
                <a:moveTo>
                  <a:pt x="0" y="0"/>
                </a:moveTo>
                <a:lnTo>
                  <a:pt x="891927" y="0"/>
                </a:lnTo>
                <a:lnTo>
                  <a:pt x="891927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xmlns="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175855" y="7953711"/>
            <a:ext cx="986646" cy="810843"/>
          </a:xfrm>
          <a:custGeom>
            <a:avLst/>
            <a:gdLst/>
            <a:ahLst/>
            <a:cxnLst/>
            <a:rect l="l" t="t" r="r" b="b"/>
            <a:pathLst>
              <a:path w="986646" h="810843">
                <a:moveTo>
                  <a:pt x="0" y="0"/>
                </a:moveTo>
                <a:lnTo>
                  <a:pt x="986645" y="0"/>
                </a:lnTo>
                <a:lnTo>
                  <a:pt x="986645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xmlns="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219303" y="1497030"/>
            <a:ext cx="592653" cy="810843"/>
          </a:xfrm>
          <a:custGeom>
            <a:avLst/>
            <a:gdLst/>
            <a:ahLst/>
            <a:cxnLst/>
            <a:rect l="l" t="t" r="r" b="b"/>
            <a:pathLst>
              <a:path w="592653" h="810843">
                <a:moveTo>
                  <a:pt x="0" y="0"/>
                </a:moveTo>
                <a:lnTo>
                  <a:pt x="592653" y="0"/>
                </a:lnTo>
                <a:lnTo>
                  <a:pt x="592653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xmlns="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970442" y="3037983"/>
            <a:ext cx="1090376" cy="810843"/>
          </a:xfrm>
          <a:custGeom>
            <a:avLst/>
            <a:gdLst/>
            <a:ahLst/>
            <a:cxnLst/>
            <a:rect l="l" t="t" r="r" b="b"/>
            <a:pathLst>
              <a:path w="1090376" h="810843">
                <a:moveTo>
                  <a:pt x="0" y="0"/>
                </a:moveTo>
                <a:lnTo>
                  <a:pt x="1090376" y="0"/>
                </a:lnTo>
                <a:lnTo>
                  <a:pt x="1090376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xmlns="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326741" y="6249429"/>
            <a:ext cx="377778" cy="948758"/>
          </a:xfrm>
          <a:custGeom>
            <a:avLst/>
            <a:gdLst/>
            <a:ahLst/>
            <a:cxnLst/>
            <a:rect l="l" t="t" r="r" b="b"/>
            <a:pathLst>
              <a:path w="377778" h="948758">
                <a:moveTo>
                  <a:pt x="0" y="0"/>
                </a:moveTo>
                <a:lnTo>
                  <a:pt x="377778" y="0"/>
                </a:lnTo>
                <a:lnTo>
                  <a:pt x="377778" y="948758"/>
                </a:lnTo>
                <a:lnTo>
                  <a:pt x="0" y="948758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xmlns="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4180973" y="4643706"/>
            <a:ext cx="669314" cy="810843"/>
          </a:xfrm>
          <a:custGeom>
            <a:avLst/>
            <a:gdLst/>
            <a:ahLst/>
            <a:cxnLst/>
            <a:rect l="l" t="t" r="r" b="b"/>
            <a:pathLst>
              <a:path w="669314" h="810843">
                <a:moveTo>
                  <a:pt x="0" y="0"/>
                </a:moveTo>
                <a:lnTo>
                  <a:pt x="669314" y="0"/>
                </a:lnTo>
                <a:lnTo>
                  <a:pt x="669314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xmlns="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4086500" y="7928438"/>
            <a:ext cx="858259" cy="861391"/>
          </a:xfrm>
          <a:custGeom>
            <a:avLst/>
            <a:gdLst/>
            <a:ahLst/>
            <a:cxnLst/>
            <a:rect l="l" t="t" r="r" b="b"/>
            <a:pathLst>
              <a:path w="858259" h="861391">
                <a:moveTo>
                  <a:pt x="0" y="0"/>
                </a:moveTo>
                <a:lnTo>
                  <a:pt x="858259" y="0"/>
                </a:lnTo>
                <a:lnTo>
                  <a:pt x="858259" y="861391"/>
                </a:lnTo>
                <a:lnTo>
                  <a:pt x="0" y="861391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xmlns="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936443" y="1317273"/>
            <a:ext cx="5059131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Resources </a:t>
            </a:r>
          </a:p>
          <a:p>
            <a:pPr algn="l">
              <a:lnSpc>
                <a:spcPts val="7800"/>
              </a:lnSpc>
            </a:pPr>
            <a:r>
              <a:rPr lang="en-US" sz="65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Page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6443" y="7946690"/>
            <a:ext cx="5243646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  <a:hlinkClick r:id="rId52" tooltip="https://docs.google.com/spreadsheets/d/1DUF2isFWsqVSYhbaACYtbgcLi_YjDqpE3GLQIVgkKQg/edit#gid=69851113"/>
              </a:rPr>
              <a:t>Use these icons in your Canva Presentation. Happy designing!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111244"/>
            <a:ext cx="16230600" cy="2917773"/>
          </a:xfrm>
          <a:prstGeom prst="rect">
            <a:avLst/>
          </a:prstGeom>
          <a:solidFill>
            <a:srgbClr val="FFF6BE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15347851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Born from a desire to serve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963" y="3724692"/>
            <a:ext cx="3744468" cy="169087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689694" y="3817656"/>
            <a:ext cx="5617956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farmers complained about low salaries and poor working conditions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77952" y="3924653"/>
            <a:ext cx="4411046" cy="1271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  <a:hlinkClick r:id="rId3" tooltip="https://docs.google.com/spreadsheets/d/1DUF2isFWsqVSYhbaACYtbgcLi_YjDqpE3GLQIVgkKQg/edit#gid=69851113"/>
              </a:rPr>
              <a:t>Visualize complicated and dense information with charts and graphs.</a:t>
            </a:r>
          </a:p>
        </p:txBody>
      </p:sp>
      <p:sp>
        <p:nvSpPr>
          <p:cNvPr id="7" name="AutoShape 7"/>
          <p:cNvSpPr/>
          <p:nvPr/>
        </p:nvSpPr>
        <p:spPr>
          <a:xfrm>
            <a:off x="1028700" y="6340527"/>
            <a:ext cx="16230600" cy="2917773"/>
          </a:xfrm>
          <a:prstGeom prst="rect">
            <a:avLst/>
          </a:prstGeom>
          <a:solidFill>
            <a:srgbClr val="FFF6BE"/>
          </a:solidFill>
        </p:spPr>
      </p:sp>
      <p:sp>
        <p:nvSpPr>
          <p:cNvPr id="8" name="TextBox 8"/>
          <p:cNvSpPr txBox="1"/>
          <p:nvPr/>
        </p:nvSpPr>
        <p:spPr>
          <a:xfrm>
            <a:off x="5689694" y="7542239"/>
            <a:ext cx="561795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of profits go to farmers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77952" y="7153936"/>
            <a:ext cx="4411046" cy="1271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  <a:hlinkClick r:id="rId3" tooltip="https://docs.google.com/spreadsheets/d/1DUF2isFWsqVSYhbaACYtbgcLi_YjDqpE3GLQIVgkKQg/edit#gid=69851113"/>
              </a:rPr>
              <a:t>Charts and graphs help people process and remember data quickly.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99002" y="7304114"/>
            <a:ext cx="312039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75%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959612"/>
            <a:ext cx="5144505" cy="6298688"/>
          </a:xfrm>
          <a:prstGeom prst="rect">
            <a:avLst/>
          </a:prstGeom>
          <a:solidFill>
            <a:srgbClr val="FAFAF6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14207782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The Solutions We See</a:t>
            </a:r>
          </a:p>
        </p:txBody>
      </p:sp>
      <p:sp>
        <p:nvSpPr>
          <p:cNvPr id="4" name="AutoShape 4"/>
          <p:cNvSpPr/>
          <p:nvPr/>
        </p:nvSpPr>
        <p:spPr>
          <a:xfrm>
            <a:off x="6571748" y="2959612"/>
            <a:ext cx="5144505" cy="6298688"/>
          </a:xfrm>
          <a:prstGeom prst="rect">
            <a:avLst/>
          </a:prstGeom>
          <a:solidFill>
            <a:srgbClr val="FAFAF6"/>
          </a:solidFill>
        </p:spPr>
      </p:sp>
      <p:sp>
        <p:nvSpPr>
          <p:cNvPr id="5" name="AutoShape 5"/>
          <p:cNvSpPr/>
          <p:nvPr/>
        </p:nvSpPr>
        <p:spPr>
          <a:xfrm>
            <a:off x="12114795" y="2959612"/>
            <a:ext cx="5144505" cy="6298688"/>
          </a:xfrm>
          <a:prstGeom prst="rect">
            <a:avLst/>
          </a:prstGeom>
          <a:solidFill>
            <a:srgbClr val="FAFAF6"/>
          </a:solidFill>
        </p:spPr>
      </p:sp>
      <p:grpSp>
        <p:nvGrpSpPr>
          <p:cNvPr id="6" name="Group 6"/>
          <p:cNvGrpSpPr/>
          <p:nvPr/>
        </p:nvGrpSpPr>
        <p:grpSpPr>
          <a:xfrm>
            <a:off x="1674753" y="5364948"/>
            <a:ext cx="3852399" cy="2313180"/>
            <a:chOff x="0" y="0"/>
            <a:chExt cx="5136532" cy="30842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5136532" cy="1298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Employ hundreds of farmers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54643"/>
              <a:ext cx="5136532" cy="1429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0"/>
                </a:lnSpc>
              </a:pPr>
              <a:r>
                <a:rPr lang="en-US" sz="22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2" tooltip="https://docs.google.com/spreadsheets/d/1DUF2isFWsqVSYhbaACYtbgcLi_YjDqpE3GLQIVgkKQg/edit#gid=69851113"/>
                </a:rPr>
                <a:t>Present with ease and wow any audience with Canva Presentations. 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2759188" y="3450985"/>
            <a:ext cx="1137663" cy="810843"/>
          </a:xfrm>
          <a:custGeom>
            <a:avLst/>
            <a:gdLst/>
            <a:ahLst/>
            <a:cxnLst/>
            <a:rect l="l" t="t" r="r" b="b"/>
            <a:pathLst>
              <a:path w="1137663" h="810843">
                <a:moveTo>
                  <a:pt x="0" y="0"/>
                </a:moveTo>
                <a:lnTo>
                  <a:pt x="1137663" y="0"/>
                </a:lnTo>
                <a:lnTo>
                  <a:pt x="1137663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218731" y="3450985"/>
            <a:ext cx="913860" cy="810843"/>
          </a:xfrm>
          <a:custGeom>
            <a:avLst/>
            <a:gdLst/>
            <a:ahLst/>
            <a:cxnLst/>
            <a:rect l="l" t="t" r="r" b="b"/>
            <a:pathLst>
              <a:path w="913860" h="810843">
                <a:moveTo>
                  <a:pt x="0" y="0"/>
                </a:moveTo>
                <a:lnTo>
                  <a:pt x="913860" y="0"/>
                </a:lnTo>
                <a:lnTo>
                  <a:pt x="913860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74753" y="3450985"/>
            <a:ext cx="695851" cy="810843"/>
          </a:xfrm>
          <a:custGeom>
            <a:avLst/>
            <a:gdLst/>
            <a:ahLst/>
            <a:cxnLst/>
            <a:rect l="l" t="t" r="r" b="b"/>
            <a:pathLst>
              <a:path w="695851" h="810843">
                <a:moveTo>
                  <a:pt x="0" y="0"/>
                </a:moveTo>
                <a:lnTo>
                  <a:pt x="695851" y="0"/>
                </a:lnTo>
                <a:lnTo>
                  <a:pt x="695851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217800" y="5364948"/>
            <a:ext cx="3852399" cy="3170430"/>
            <a:chOff x="0" y="0"/>
            <a:chExt cx="5136532" cy="422724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5136532" cy="1958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Uphold fair wage and healthy work environments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315043"/>
              <a:ext cx="5136532" cy="1912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0"/>
                </a:lnSpc>
              </a:pPr>
              <a:r>
                <a:rPr lang="en-US" sz="22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2" tooltip="https://docs.google.com/spreadsheets/d/1DUF2isFWsqVSYhbaACYtbgcLi_YjDqpE3GLQIVgkKQg/edit#gid=69851113"/>
                </a:rPr>
                <a:t>Choose from over a thousand professionally-made templates to fit any objective or topic.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760848" y="5364948"/>
            <a:ext cx="3852399" cy="2179830"/>
            <a:chOff x="0" y="0"/>
            <a:chExt cx="5136532" cy="290644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5136532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Sell affordable crops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94243"/>
              <a:ext cx="5136532" cy="1912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0"/>
                </a:lnSpc>
              </a:pPr>
              <a:r>
                <a:rPr lang="en-US" sz="22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2" tooltip="https://docs.google.com/spreadsheets/d/1DUF2isFWsqVSYhbaACYtbgcLi_YjDqpE3GLQIVgkKQg/edit#gid=69851113"/>
                </a:rPr>
                <a:t>Apply page animations and transitions to emphasize ideas and make them even more memorable.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52221" y="1028700"/>
            <a:ext cx="8407079" cy="8229600"/>
          </a:xfrm>
          <a:prstGeom prst="rect">
            <a:avLst/>
          </a:prstGeom>
          <a:solidFill>
            <a:srgbClr val="FFF6BE"/>
          </a:solidFill>
        </p:spPr>
      </p:sp>
      <p:sp>
        <p:nvSpPr>
          <p:cNvPr id="3" name="Freeform 3"/>
          <p:cNvSpPr/>
          <p:nvPr/>
        </p:nvSpPr>
        <p:spPr>
          <a:xfrm>
            <a:off x="9657329" y="1961922"/>
            <a:ext cx="6796863" cy="6363156"/>
          </a:xfrm>
          <a:custGeom>
            <a:avLst/>
            <a:gdLst/>
            <a:ahLst/>
            <a:cxnLst/>
            <a:rect l="l" t="t" r="r" b="b"/>
            <a:pathLst>
              <a:path w="6796863" h="6363156">
                <a:moveTo>
                  <a:pt x="0" y="0"/>
                </a:moveTo>
                <a:lnTo>
                  <a:pt x="6796863" y="0"/>
                </a:lnTo>
                <a:lnTo>
                  <a:pt x="6796863" y="6363156"/>
                </a:lnTo>
                <a:lnTo>
                  <a:pt x="0" y="6363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94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2020166"/>
            <a:ext cx="6744517" cy="6246668"/>
            <a:chOff x="0" y="0"/>
            <a:chExt cx="8992689" cy="8328891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8992689" cy="264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65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We Believe </a:t>
              </a:r>
            </a:p>
            <a:p>
              <a:pPr algn="l">
                <a:lnSpc>
                  <a:spcPts val="7800"/>
                </a:lnSpc>
              </a:pPr>
              <a:r>
                <a:rPr lang="en-US" sz="65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in Unity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484661"/>
              <a:ext cx="7927359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</a:rPr>
                <a:t>Let's continue to serve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924868"/>
              <a:ext cx="7927359" cy="3404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3" tooltip="https://docs.google.com/spreadsheets/d/1DUF2isFWsqVSYhbaACYtbgcLi_YjDqpE3GLQIVgkKQg/edit#gid=69851113"/>
                </a:rPr>
                <a:t>Apply page animations and transitions to emphasize ideas and make them even more memorable. Find the magic and fun in presenting, too, by pressing C for confetti, D for a drumroll, and O for bubbles.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DFDF9"/>
          </a:solidFill>
        </p:spPr>
      </p:sp>
      <p:grpSp>
        <p:nvGrpSpPr>
          <p:cNvPr id="4" name="Group 4"/>
          <p:cNvGrpSpPr/>
          <p:nvPr/>
        </p:nvGrpSpPr>
        <p:grpSpPr>
          <a:xfrm>
            <a:off x="2425847" y="2917690"/>
            <a:ext cx="13436305" cy="4451620"/>
            <a:chOff x="0" y="0"/>
            <a:chExt cx="17915073" cy="5935493"/>
          </a:xfrm>
        </p:grpSpPr>
        <p:sp>
          <p:nvSpPr>
            <p:cNvPr id="5" name="TextBox 5"/>
            <p:cNvSpPr txBox="1"/>
            <p:nvPr/>
          </p:nvSpPr>
          <p:spPr>
            <a:xfrm>
              <a:off x="1836943" y="3680185"/>
              <a:ext cx="14241188" cy="2255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</a:rPr>
                <a:t>Beal and Harlow Farms believes everyone needs access to a local farm that can offer quality crops</a:t>
              </a:r>
            </a:p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</a:rPr>
                <a:t>at affordable prices.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7915073" cy="264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To provide affordable food</a:t>
              </a:r>
            </a:p>
            <a:p>
              <a:pPr algn="ctr">
                <a:lnSpc>
                  <a:spcPts val="7800"/>
                </a:lnSpc>
              </a:pPr>
              <a:r>
                <a:rPr lang="en-US" sz="65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to thousands who need it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89149" y="1028700"/>
            <a:ext cx="14109701" cy="2024019"/>
            <a:chOff x="0" y="0"/>
            <a:chExt cx="18812935" cy="2698692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8812935" cy="1320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For a better harvest season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622983" y="1967383"/>
              <a:ext cx="11566969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</a:rPr>
                <a:t>To provide great food at great prices</a:t>
              </a:r>
            </a:p>
          </p:txBody>
        </p:sp>
      </p:grpSp>
      <p:sp>
        <p:nvSpPr>
          <p:cNvPr id="5" name="AutoShape 5"/>
          <p:cNvSpPr/>
          <p:nvPr/>
        </p:nvSpPr>
        <p:spPr>
          <a:xfrm rot="-10800000">
            <a:off x="9144000" y="4155988"/>
            <a:ext cx="3144670" cy="5102312"/>
          </a:xfrm>
          <a:prstGeom prst="rect">
            <a:avLst/>
          </a:prstGeom>
          <a:solidFill>
            <a:srgbClr val="FFF2A1"/>
          </a:solidFill>
        </p:spPr>
      </p:sp>
      <p:sp>
        <p:nvSpPr>
          <p:cNvPr id="6" name="Freeform 6"/>
          <p:cNvSpPr/>
          <p:nvPr/>
        </p:nvSpPr>
        <p:spPr>
          <a:xfrm rot="-5400000">
            <a:off x="10997228" y="5431566"/>
            <a:ext cx="5102312" cy="2551156"/>
          </a:xfrm>
          <a:custGeom>
            <a:avLst/>
            <a:gdLst/>
            <a:ahLst/>
            <a:cxnLst/>
            <a:rect l="l" t="t" r="r" b="b"/>
            <a:pathLst>
              <a:path w="5102312" h="2551156">
                <a:moveTo>
                  <a:pt x="0" y="0"/>
                </a:moveTo>
                <a:lnTo>
                  <a:pt x="5102312" y="0"/>
                </a:lnTo>
                <a:lnTo>
                  <a:pt x="5102312" y="2551156"/>
                </a:lnTo>
                <a:lnTo>
                  <a:pt x="0" y="2551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599686" y="5875326"/>
            <a:ext cx="2452410" cy="1663635"/>
            <a:chOff x="0" y="0"/>
            <a:chExt cx="3269880" cy="2218180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3269880" cy="629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2999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BENEFITS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14947"/>
              <a:ext cx="3269880" cy="1403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0"/>
                </a:lnSpc>
              </a:pPr>
              <a:r>
                <a:rPr lang="en-US" sz="2199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4" tooltip="https://docs.google.com/spreadsheets/d/1DUF2isFWsqVSYhbaACYtbgcLi_YjDqpE3GLQIVgkKQg/edit#gid=69851113"/>
                </a:rPr>
                <a:t>Better prices</a:t>
              </a:r>
            </a:p>
            <a:p>
              <a:pPr algn="l">
                <a:lnSpc>
                  <a:spcPts val="2860"/>
                </a:lnSpc>
              </a:pPr>
              <a:r>
                <a:rPr lang="en-US" sz="2199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4" tooltip="https://docs.google.com/spreadsheets/d/1DUF2isFWsqVSYhbaACYtbgcLi_YjDqpE3GLQIVgkKQg/edit#gid=69851113"/>
                </a:rPr>
                <a:t>Reliable workers</a:t>
              </a:r>
            </a:p>
            <a:p>
              <a:pPr algn="l">
                <a:lnSpc>
                  <a:spcPts val="2860"/>
                </a:lnSpc>
              </a:pPr>
              <a:r>
                <a:rPr lang="en-US" sz="2199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4" tooltip="https://docs.google.com/spreadsheets/d/1DUF2isFWsqVSYhbaACYtbgcLi_YjDqpE3GLQIVgkKQg/edit#gid=69851113"/>
                </a:rPr>
                <a:t>High quality yield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464038" y="4155988"/>
            <a:ext cx="5679962" cy="5102312"/>
            <a:chOff x="0" y="0"/>
            <a:chExt cx="7573283" cy="6803083"/>
          </a:xfrm>
        </p:grpSpPr>
        <p:sp>
          <p:nvSpPr>
            <p:cNvPr id="11" name="AutoShape 11"/>
            <p:cNvSpPr/>
            <p:nvPr/>
          </p:nvSpPr>
          <p:spPr>
            <a:xfrm>
              <a:off x="3380389" y="0"/>
              <a:ext cx="4192894" cy="6803083"/>
            </a:xfrm>
            <a:prstGeom prst="rect">
              <a:avLst/>
            </a:prstGeom>
            <a:solidFill>
              <a:srgbClr val="FFF2A1">
                <a:alpha val="57647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 rot="5400000">
              <a:off x="-1700771" y="1700771"/>
              <a:ext cx="6803083" cy="3401542"/>
            </a:xfrm>
            <a:custGeom>
              <a:avLst/>
              <a:gdLst/>
              <a:ahLst/>
              <a:cxnLst/>
              <a:rect l="l" t="t" r="r" b="b"/>
              <a:pathLst>
                <a:path w="6803083" h="3401542">
                  <a:moveTo>
                    <a:pt x="0" y="0"/>
                  </a:moveTo>
                  <a:lnTo>
                    <a:pt x="6803083" y="0"/>
                  </a:lnTo>
                  <a:lnTo>
                    <a:pt x="6803083" y="3401541"/>
                  </a:lnTo>
                  <a:lnTo>
                    <a:pt x="0" y="3401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8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4549243" y="5875326"/>
            <a:ext cx="2392460" cy="1663635"/>
            <a:chOff x="0" y="0"/>
            <a:chExt cx="3189947" cy="221818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28575"/>
              <a:ext cx="3189947" cy="629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FEATURES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14947"/>
              <a:ext cx="3189947" cy="1403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0"/>
                </a:lnSpc>
              </a:pPr>
              <a:r>
                <a:rPr lang="en-US" sz="2199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4" tooltip="https://docs.google.com/spreadsheets/d/1DUF2isFWsqVSYhbaACYtbgcLi_YjDqpE3GLQIVgkKQg/edit#gid=69851113"/>
                </a:rPr>
                <a:t>Healthy land</a:t>
              </a:r>
            </a:p>
            <a:p>
              <a:pPr algn="l">
                <a:lnSpc>
                  <a:spcPts val="2860"/>
                </a:lnSpc>
              </a:pPr>
              <a:r>
                <a:rPr lang="en-US" sz="2199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4" tooltip="https://docs.google.com/spreadsheets/d/1DUF2isFWsqVSYhbaACYtbgcLi_YjDqpE3GLQIVgkKQg/edit#gid=69851113"/>
                </a:rPr>
                <a:t>Variety of crops</a:t>
              </a:r>
            </a:p>
            <a:p>
              <a:pPr algn="l">
                <a:lnSpc>
                  <a:spcPts val="2860"/>
                </a:lnSpc>
              </a:pPr>
              <a:r>
                <a:rPr lang="en-US" sz="2199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4" tooltip="https://docs.google.com/spreadsheets/d/1DUF2isFWsqVSYhbaACYtbgcLi_YjDqpE3GLQIVgkKQg/edit#gid=69851113"/>
                </a:rPr>
                <a:t>Strategic location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7268589" y="4831733"/>
            <a:ext cx="3750821" cy="3750821"/>
          </a:xfrm>
          <a:custGeom>
            <a:avLst/>
            <a:gdLst/>
            <a:ahLst/>
            <a:cxnLst/>
            <a:rect l="l" t="t" r="r" b="b"/>
            <a:pathLst>
              <a:path w="3750821" h="3750821">
                <a:moveTo>
                  <a:pt x="0" y="0"/>
                </a:moveTo>
                <a:lnTo>
                  <a:pt x="3750822" y="0"/>
                </a:lnTo>
                <a:lnTo>
                  <a:pt x="3750822" y="3750822"/>
                </a:lnTo>
                <a:lnTo>
                  <a:pt x="0" y="37508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087752" y="5851742"/>
            <a:ext cx="2112496" cy="169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</a:pPr>
            <a:r>
              <a:rPr lang="en-US" sz="2599">
                <a:solidFill>
                  <a:srgbClr val="3D3D3D"/>
                </a:solidFill>
                <a:latin typeface="Muli"/>
                <a:ea typeface="Muli"/>
                <a:cs typeface="Muli"/>
                <a:sym typeface="Muli"/>
                <a:hlinkClick r:id="rId4" tooltip="https://docs.google.com/spreadsheets/d/1DUF2isFWsqVSYhbaACYtbgcLi_YjDqpE3GLQIVgkKQg/edit#gid=69851113"/>
              </a:rPr>
              <a:t>Health shouldn't come at such a high cost.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FAFAF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808" y="1110399"/>
            <a:ext cx="8482385" cy="806620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047750"/>
            <a:ext cx="6929887" cy="2401365"/>
            <a:chOff x="0" y="0"/>
            <a:chExt cx="9239850" cy="3201820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9239850" cy="1320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65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Market Share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08512"/>
              <a:ext cx="9239850" cy="1493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</a:rPr>
                <a:t>Beal and Harlow Farms against other local farms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6146529"/>
            <a:ext cx="6352844" cy="3111771"/>
            <a:chOff x="0" y="0"/>
            <a:chExt cx="8470459" cy="4149028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8470459" cy="1298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3D3D3D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How B&amp;H proves to be powerful in the agriculture industry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888004"/>
              <a:ext cx="8470459" cy="2261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3" tooltip="https://docs.google.com/spreadsheets/d/1DUF2isFWsqVSYhbaACYtbgcLi_YjDqpE3GLQIVgkKQg/edit#gid=69851113"/>
                </a:rPr>
                <a:t>Visualize complicated and dense information with charts and graphs. These help people process and remember data quickly. 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14782" y="1067273"/>
            <a:ext cx="8544518" cy="8191027"/>
            <a:chOff x="0" y="0"/>
            <a:chExt cx="11392691" cy="1092136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392691" cy="10921369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08868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613879" y="2756436"/>
              <a:ext cx="8164933" cy="8164933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9AD76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2998780" y="5526237"/>
              <a:ext cx="5395131" cy="5395131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9D088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3536016" y="1250319"/>
              <a:ext cx="4320658" cy="544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9"/>
                </a:lnSpc>
              </a:pPr>
              <a:r>
                <a:rPr lang="en-US" sz="2599" b="1">
                  <a:solidFill>
                    <a:srgbClr val="FDFDF9"/>
                  </a:solidFill>
                  <a:latin typeface="Muli Semi-Bold"/>
                  <a:ea typeface="Muli Semi-Bold"/>
                  <a:cs typeface="Muli Semi-Bold"/>
                  <a:sym typeface="Muli Semi-Bold"/>
                  <a:hlinkClick r:id="rId2" tooltip="https://docs.google.com/spreadsheets/d/1DUF2isFWsqVSYhbaACYtbgcLi_YjDqpE3GLQIVgkKQg/edit#gid=69851113"/>
                </a:rPr>
                <a:t>10 Billion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536016" y="7942160"/>
              <a:ext cx="4320658" cy="544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9"/>
                </a:lnSpc>
              </a:pPr>
              <a:r>
                <a:rPr lang="en-US" sz="2599" b="1">
                  <a:solidFill>
                    <a:srgbClr val="FDFDF9"/>
                  </a:solidFill>
                  <a:latin typeface="Muli Semi-Bold"/>
                  <a:ea typeface="Muli Semi-Bold"/>
                  <a:cs typeface="Muli Semi-Bold"/>
                  <a:sym typeface="Muli Semi-Bold"/>
                  <a:hlinkClick r:id="rId2" tooltip="https://docs.google.com/spreadsheets/d/1DUF2isFWsqVSYhbaACYtbgcLi_YjDqpE3GLQIVgkKQg/edit#gid=69851113"/>
                </a:rPr>
                <a:t>1 Billion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536016" y="3829048"/>
              <a:ext cx="4320658" cy="544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9"/>
                </a:lnSpc>
              </a:pPr>
              <a:r>
                <a:rPr lang="en-US" sz="2599" b="1">
                  <a:solidFill>
                    <a:srgbClr val="FDFDF9"/>
                  </a:solidFill>
                  <a:latin typeface="Muli Semi-Bold"/>
                  <a:ea typeface="Muli Semi-Bold"/>
                  <a:cs typeface="Muli Semi-Bold"/>
                  <a:sym typeface="Muli Semi-Bold"/>
                  <a:hlinkClick r:id="rId2" tooltip="https://docs.google.com/spreadsheets/d/1DUF2isFWsqVSYhbaACYtbgcLi_YjDqpE3GLQIVgkKQg/edit#gid=69851113"/>
                </a:rPr>
                <a:t>5 Billion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028700"/>
            <a:ext cx="6717054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Size of </a:t>
            </a:r>
          </a:p>
          <a:p>
            <a:pPr algn="l">
              <a:lnSpc>
                <a:spcPts val="7800"/>
              </a:lnSpc>
            </a:pPr>
            <a:r>
              <a:rPr lang="en-US" sz="6500" b="1">
                <a:solidFill>
                  <a:srgbClr val="3D3D3D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the Market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4522155"/>
            <a:ext cx="6092434" cy="1146278"/>
            <a:chOff x="0" y="0"/>
            <a:chExt cx="8123246" cy="152837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797062"/>
              <a:ext cx="8123246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</a:rPr>
                <a:t>10 Billion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3246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2" tooltip="https://docs.google.com/spreadsheets/d/1DUF2isFWsqVSYhbaACYtbgcLi_YjDqpE3GLQIVgkKQg/edit#gid=69851113"/>
                </a:rPr>
                <a:t>Total Available Market (TAM):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6317089"/>
            <a:ext cx="6092434" cy="1146278"/>
            <a:chOff x="0" y="0"/>
            <a:chExt cx="8123246" cy="152837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797062"/>
              <a:ext cx="8123246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</a:rPr>
                <a:t>5 Billion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8123246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2" tooltip="https://docs.google.com/spreadsheets/d/1DUF2isFWsqVSYhbaACYtbgcLi_YjDqpE3GLQIVgkKQg/edit#gid=69851113"/>
                </a:rPr>
                <a:t>Serviceable Available Market (SAM):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8112022"/>
            <a:ext cx="6092434" cy="1146278"/>
            <a:chOff x="0" y="0"/>
            <a:chExt cx="8123246" cy="152837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797062"/>
              <a:ext cx="8123246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</a:rPr>
                <a:t>1 Billion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8123246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3D3D3D"/>
                  </a:solidFill>
                  <a:latin typeface="Muli"/>
                  <a:ea typeface="Muli"/>
                  <a:cs typeface="Muli"/>
                  <a:sym typeface="Muli"/>
                  <a:hlinkClick r:id="rId2" tooltip="https://docs.google.com/spreadsheets/d/1DUF2isFWsqVSYhbaACYtbgcLi_YjDqpE3GLQIVgkKQg/edit#gid=69851113"/>
                </a:rPr>
                <a:t>Serviceable Obtainable Market (SOM)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922</Words>
  <Application>Microsoft Office PowerPoint</Application>
  <PresentationFormat>Custom</PresentationFormat>
  <Paragraphs>192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Muli</vt:lpstr>
      <vt:lpstr>Muli Bold</vt:lpstr>
      <vt:lpstr>Muli Semi-Bold</vt:lpstr>
      <vt:lpstr>Calibri</vt:lpstr>
      <vt:lpstr>Arial</vt:lpstr>
      <vt:lpstr>Muli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and White Clean Pastel Farming Business Plan Visual Charts Presentation</dc:title>
  <dc:creator>USER</dc:creator>
  <cp:lastModifiedBy>USER</cp:lastModifiedBy>
  <cp:revision>2</cp:revision>
  <dcterms:created xsi:type="dcterms:W3CDTF">2006-08-16T00:00:00Z</dcterms:created>
  <dcterms:modified xsi:type="dcterms:W3CDTF">2024-10-11T10:33:07Z</dcterms:modified>
  <dc:identifier>DAGTQkM3lu8</dc:identifier>
</cp:coreProperties>
</file>